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69" r:id="rId5"/>
    <p:sldId id="257" r:id="rId6"/>
    <p:sldId id="270" r:id="rId7"/>
    <p:sldId id="259" r:id="rId8"/>
    <p:sldId id="271" r:id="rId9"/>
    <p:sldId id="272" r:id="rId10"/>
    <p:sldId id="273" r:id="rId11"/>
    <p:sldId id="274" r:id="rId12"/>
    <p:sldId id="275" r:id="rId13"/>
    <p:sldId id="276" r:id="rId14"/>
    <p:sldId id="266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DBF6"/>
    <a:srgbClr val="CC0099"/>
    <a:srgbClr val="0066FF"/>
    <a:srgbClr val="00FF00"/>
    <a:srgbClr val="FCAAF8"/>
    <a:srgbClr val="DBCB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6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9BA0F-6CFC-4B85-A8C1-9568A7B9B41C}" type="doc">
      <dgm:prSet loTypeId="urn:microsoft.com/office/officeart/2005/8/layout/bList2#1" loCatId="list" qsTypeId="urn:microsoft.com/office/officeart/2005/8/quickstyle/3d2" qsCatId="3D" csTypeId="urn:microsoft.com/office/officeart/2005/8/colors/colorful1#3" csCatId="colorful" phldr="1"/>
      <dgm:spPr/>
    </dgm:pt>
    <dgm:pt modelId="{E39CA576-A9E1-4CC1-91ED-A6EC3B8692A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Дайте ребенку больше находиться в обществе других людей и получить опыт общения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6695F5-1741-4FF4-809A-007E1B4294E9}" type="parTrans" cxnId="{B68F82EB-74F6-492A-A88A-35097DBD14ED}">
      <dgm:prSet/>
      <dgm:spPr/>
      <dgm:t>
        <a:bodyPr/>
        <a:lstStyle/>
        <a:p>
          <a:endParaRPr lang="ru-RU"/>
        </a:p>
      </dgm:t>
    </dgm:pt>
    <dgm:pt modelId="{FF6611CE-BD66-4BAC-AAC8-D055EE6CD20D}" type="sibTrans" cxnId="{B68F82EB-74F6-492A-A88A-35097DBD14ED}">
      <dgm:prSet/>
      <dgm:spPr/>
      <dgm:t>
        <a:bodyPr/>
        <a:lstStyle/>
        <a:p>
          <a:endParaRPr lang="ru-RU"/>
        </a:p>
      </dgm:t>
    </dgm:pt>
    <dgm:pt modelId="{32680FDB-9FE0-46F3-B2B5-BFA45A7932EC}">
      <dgm:prSet phldrT="[Текст]" custT="1"/>
      <dgm:spPr/>
      <dgm:t>
        <a:bodyPr/>
        <a:lstStyle/>
        <a:p>
          <a:pPr algn="l"/>
          <a:r>
            <a:rPr lang="ru-RU" sz="2000" dirty="0" smtClean="0">
              <a:solidFill>
                <a:schemeClr val="accent2">
                  <a:lumMod val="50000"/>
                </a:schemeClr>
              </a:solidFill>
            </a:rPr>
            <a:t>Помогайте ребенку решать появившиеся конфликты, учите детей общаться друг с другом.</a:t>
          </a:r>
          <a:endParaRPr lang="ru-RU" sz="20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3434EAF-79FB-4E86-836D-00A346540A05}" type="sibTrans" cxnId="{9246EA1F-FB2E-4760-8BE4-BEE60CC08DD6}">
      <dgm:prSet/>
      <dgm:spPr/>
      <dgm:t>
        <a:bodyPr/>
        <a:lstStyle/>
        <a:p>
          <a:endParaRPr lang="ru-RU"/>
        </a:p>
      </dgm:t>
    </dgm:pt>
    <dgm:pt modelId="{FA93E1EE-1088-459C-92E8-CE1FFC62069A}" type="parTrans" cxnId="{9246EA1F-FB2E-4760-8BE4-BEE60CC08DD6}">
      <dgm:prSet/>
      <dgm:spPr/>
      <dgm:t>
        <a:bodyPr/>
        <a:lstStyle/>
        <a:p>
          <a:endParaRPr lang="ru-RU"/>
        </a:p>
      </dgm:t>
    </dgm:pt>
    <dgm:pt modelId="{156C5393-73A6-4E4C-B326-3C7ED3BB4CF7}" type="pres">
      <dgm:prSet presAssocID="{DBE9BA0F-6CFC-4B85-A8C1-9568A7B9B41C}" presName="diagram" presStyleCnt="0">
        <dgm:presLayoutVars>
          <dgm:dir/>
          <dgm:animLvl val="lvl"/>
          <dgm:resizeHandles val="exact"/>
        </dgm:presLayoutVars>
      </dgm:prSet>
      <dgm:spPr/>
    </dgm:pt>
    <dgm:pt modelId="{CEC4BA63-984D-42F3-A2F4-718C61931C50}" type="pres">
      <dgm:prSet presAssocID="{E39CA576-A9E1-4CC1-91ED-A6EC3B8692A5}" presName="compNode" presStyleCnt="0"/>
      <dgm:spPr/>
    </dgm:pt>
    <dgm:pt modelId="{B4A55DCC-CB9F-4009-845B-A0CC37F07BA7}" type="pres">
      <dgm:prSet presAssocID="{E39CA576-A9E1-4CC1-91ED-A6EC3B8692A5}" presName="childRect" presStyleLbl="bgAcc1" presStyleIdx="0" presStyleCnt="2" custScaleX="60876" custScaleY="71283" custLinFactNeighborX="-1845" custLinFactNeighborY="3942">
        <dgm:presLayoutVars>
          <dgm:bulletEnabled val="1"/>
        </dgm:presLayoutVars>
      </dgm:prSet>
      <dgm:spPr>
        <a:ln w="38100"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34B73758-C4FA-487C-BC9F-677646F72907}" type="pres">
      <dgm:prSet presAssocID="{E39CA576-A9E1-4CC1-91ED-A6EC3B8692A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D28AE-86C0-479B-849F-3050C209411A}" type="pres">
      <dgm:prSet presAssocID="{E39CA576-A9E1-4CC1-91ED-A6EC3B8692A5}" presName="parentRect" presStyleLbl="alignNode1" presStyleIdx="0" presStyleCnt="2" custScaleX="60819" custScaleY="208422" custLinFactNeighborX="-7158" custLinFactNeighborY="53190"/>
      <dgm:spPr/>
      <dgm:t>
        <a:bodyPr/>
        <a:lstStyle/>
        <a:p>
          <a:endParaRPr lang="ru-RU"/>
        </a:p>
      </dgm:t>
    </dgm:pt>
    <dgm:pt modelId="{4946A226-4A7A-4A08-A78D-3BBAE8E021E6}" type="pres">
      <dgm:prSet presAssocID="{E39CA576-A9E1-4CC1-91ED-A6EC3B8692A5}" presName="adorn" presStyleLbl="fgAccFollowNode1" presStyleIdx="0" presStyleCnt="2" custFlipVert="0" custFlipHor="1" custScaleX="134402" custScaleY="123225" custLinFactNeighborX="-13531" custLinFactNeighborY="894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C4A94E-6C03-4150-ADA4-3484C6773137}" type="pres">
      <dgm:prSet presAssocID="{FF6611CE-BD66-4BAC-AAC8-D055EE6CD20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7139A3C-F30D-4D4D-A754-F54829AC4684}" type="pres">
      <dgm:prSet presAssocID="{32680FDB-9FE0-46F3-B2B5-BFA45A7932EC}" presName="compNode" presStyleCnt="0"/>
      <dgm:spPr/>
    </dgm:pt>
    <dgm:pt modelId="{EB1778DC-EDFC-4208-AA7E-08539A4A745E}" type="pres">
      <dgm:prSet presAssocID="{32680FDB-9FE0-46F3-B2B5-BFA45A7932EC}" presName="childRect" presStyleLbl="bgAcc1" presStyleIdx="1" presStyleCnt="2" custScaleX="66780" custScaleY="69486" custLinFactNeighborX="24802" custLinFactNeighborY="1102">
        <dgm:presLayoutVars>
          <dgm:bulletEnabled val="1"/>
        </dgm:presLayoutVars>
      </dgm:prSet>
      <dgm:spPr>
        <a:ln w="38100"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187C4309-6BAA-44B0-BB1A-954EECF78515}" type="pres">
      <dgm:prSet presAssocID="{32680FDB-9FE0-46F3-B2B5-BFA45A7932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22155-2587-421C-BC44-717867A27730}" type="pres">
      <dgm:prSet presAssocID="{32680FDB-9FE0-46F3-B2B5-BFA45A7932EC}" presName="parentRect" presStyleLbl="alignNode1" presStyleIdx="1" presStyleCnt="2" custScaleX="68467" custScaleY="201789" custLinFactNeighborX="27416" custLinFactNeighborY="55722"/>
      <dgm:spPr/>
      <dgm:t>
        <a:bodyPr/>
        <a:lstStyle/>
        <a:p>
          <a:endParaRPr lang="ru-RU"/>
        </a:p>
      </dgm:t>
    </dgm:pt>
    <dgm:pt modelId="{A048D54C-CCDC-468E-BD1F-9A9F692A66FF}" type="pres">
      <dgm:prSet presAssocID="{32680FDB-9FE0-46F3-B2B5-BFA45A7932EC}" presName="adorn" presStyleLbl="fgAccFollowNode1" presStyleIdx="1" presStyleCnt="2" custFlipVert="0" custScaleY="69338" custLinFactNeighborX="28730" custLinFactNeighborY="9153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F42816C-0AB6-405C-B5BB-749C36B2E997}" type="presOf" srcId="{32680FDB-9FE0-46F3-B2B5-BFA45A7932EC}" destId="{10222155-2587-421C-BC44-717867A27730}" srcOrd="1" destOrd="0" presId="urn:microsoft.com/office/officeart/2005/8/layout/bList2#1"/>
    <dgm:cxn modelId="{EE973041-F7EF-462F-AC50-FA0EF33D1F8E}" type="presOf" srcId="{E39CA576-A9E1-4CC1-91ED-A6EC3B8692A5}" destId="{239D28AE-86C0-479B-849F-3050C209411A}" srcOrd="1" destOrd="0" presId="urn:microsoft.com/office/officeart/2005/8/layout/bList2#1"/>
    <dgm:cxn modelId="{EE0FBF7D-2E87-4439-B196-7CAC9E052A0F}" type="presOf" srcId="{32680FDB-9FE0-46F3-B2B5-BFA45A7932EC}" destId="{187C4309-6BAA-44B0-BB1A-954EECF78515}" srcOrd="0" destOrd="0" presId="urn:microsoft.com/office/officeart/2005/8/layout/bList2#1"/>
    <dgm:cxn modelId="{9246EA1F-FB2E-4760-8BE4-BEE60CC08DD6}" srcId="{DBE9BA0F-6CFC-4B85-A8C1-9568A7B9B41C}" destId="{32680FDB-9FE0-46F3-B2B5-BFA45A7932EC}" srcOrd="1" destOrd="0" parTransId="{FA93E1EE-1088-459C-92E8-CE1FFC62069A}" sibTransId="{F3434EAF-79FB-4E86-836D-00A346540A05}"/>
    <dgm:cxn modelId="{A5F1FCE1-65F2-4685-A8C1-A83EAB1022DD}" type="presOf" srcId="{E39CA576-A9E1-4CC1-91ED-A6EC3B8692A5}" destId="{34B73758-C4FA-487C-BC9F-677646F72907}" srcOrd="0" destOrd="0" presId="urn:microsoft.com/office/officeart/2005/8/layout/bList2#1"/>
    <dgm:cxn modelId="{B68F82EB-74F6-492A-A88A-35097DBD14ED}" srcId="{DBE9BA0F-6CFC-4B85-A8C1-9568A7B9B41C}" destId="{E39CA576-A9E1-4CC1-91ED-A6EC3B8692A5}" srcOrd="0" destOrd="0" parTransId="{C86695F5-1741-4FF4-809A-007E1B4294E9}" sibTransId="{FF6611CE-BD66-4BAC-AAC8-D055EE6CD20D}"/>
    <dgm:cxn modelId="{358C0BD9-1DA7-40EC-A2C7-92823D5E4E76}" type="presOf" srcId="{DBE9BA0F-6CFC-4B85-A8C1-9568A7B9B41C}" destId="{156C5393-73A6-4E4C-B326-3C7ED3BB4CF7}" srcOrd="0" destOrd="0" presId="urn:microsoft.com/office/officeart/2005/8/layout/bList2#1"/>
    <dgm:cxn modelId="{CABD1040-99DC-4841-9B34-C24B472E106B}" type="presOf" srcId="{FF6611CE-BD66-4BAC-AAC8-D055EE6CD20D}" destId="{35C4A94E-6C03-4150-ADA4-3484C6773137}" srcOrd="0" destOrd="0" presId="urn:microsoft.com/office/officeart/2005/8/layout/bList2#1"/>
    <dgm:cxn modelId="{FAB9B91C-541F-4596-A3F0-8DBE2E5AFB41}" type="presParOf" srcId="{156C5393-73A6-4E4C-B326-3C7ED3BB4CF7}" destId="{CEC4BA63-984D-42F3-A2F4-718C61931C50}" srcOrd="0" destOrd="0" presId="urn:microsoft.com/office/officeart/2005/8/layout/bList2#1"/>
    <dgm:cxn modelId="{F22C72F1-2E05-42BE-A80C-D909C0833E35}" type="presParOf" srcId="{CEC4BA63-984D-42F3-A2F4-718C61931C50}" destId="{B4A55DCC-CB9F-4009-845B-A0CC37F07BA7}" srcOrd="0" destOrd="0" presId="urn:microsoft.com/office/officeart/2005/8/layout/bList2#1"/>
    <dgm:cxn modelId="{D1A17DE9-CCF0-4609-8188-4A61A6868ABA}" type="presParOf" srcId="{CEC4BA63-984D-42F3-A2F4-718C61931C50}" destId="{34B73758-C4FA-487C-BC9F-677646F72907}" srcOrd="1" destOrd="0" presId="urn:microsoft.com/office/officeart/2005/8/layout/bList2#1"/>
    <dgm:cxn modelId="{AAAF2335-54A5-4969-94A9-A542F6A32DA4}" type="presParOf" srcId="{CEC4BA63-984D-42F3-A2F4-718C61931C50}" destId="{239D28AE-86C0-479B-849F-3050C209411A}" srcOrd="2" destOrd="0" presId="urn:microsoft.com/office/officeart/2005/8/layout/bList2#1"/>
    <dgm:cxn modelId="{F68F3B17-A187-48F5-9F4D-FB27C0E9F02C}" type="presParOf" srcId="{CEC4BA63-984D-42F3-A2F4-718C61931C50}" destId="{4946A226-4A7A-4A08-A78D-3BBAE8E021E6}" srcOrd="3" destOrd="0" presId="urn:microsoft.com/office/officeart/2005/8/layout/bList2#1"/>
    <dgm:cxn modelId="{C7EF3694-7323-4396-8C47-C3F5CCD3BAFD}" type="presParOf" srcId="{156C5393-73A6-4E4C-B326-3C7ED3BB4CF7}" destId="{35C4A94E-6C03-4150-ADA4-3484C6773137}" srcOrd="1" destOrd="0" presId="urn:microsoft.com/office/officeart/2005/8/layout/bList2#1"/>
    <dgm:cxn modelId="{FC486FA4-C1E7-4A73-B7F7-9162DFAC1B00}" type="presParOf" srcId="{156C5393-73A6-4E4C-B326-3C7ED3BB4CF7}" destId="{07139A3C-F30D-4D4D-A754-F54829AC4684}" srcOrd="2" destOrd="0" presId="urn:microsoft.com/office/officeart/2005/8/layout/bList2#1"/>
    <dgm:cxn modelId="{C6105A93-8F96-4C86-ACB3-77E0E56E8F7C}" type="presParOf" srcId="{07139A3C-F30D-4D4D-A754-F54829AC4684}" destId="{EB1778DC-EDFC-4208-AA7E-08539A4A745E}" srcOrd="0" destOrd="0" presId="urn:microsoft.com/office/officeart/2005/8/layout/bList2#1"/>
    <dgm:cxn modelId="{5E67D693-A193-4C64-9081-4D39A86999A5}" type="presParOf" srcId="{07139A3C-F30D-4D4D-A754-F54829AC4684}" destId="{187C4309-6BAA-44B0-BB1A-954EECF78515}" srcOrd="1" destOrd="0" presId="urn:microsoft.com/office/officeart/2005/8/layout/bList2#1"/>
    <dgm:cxn modelId="{9FABF135-82DA-4AC7-95E8-7AA008854CD6}" type="presParOf" srcId="{07139A3C-F30D-4D4D-A754-F54829AC4684}" destId="{10222155-2587-421C-BC44-717867A27730}" srcOrd="2" destOrd="0" presId="urn:microsoft.com/office/officeart/2005/8/layout/bList2#1"/>
    <dgm:cxn modelId="{5FEE1A21-2883-4ED0-B567-34829FC806D6}" type="presParOf" srcId="{07139A3C-F30D-4D4D-A754-F54829AC4684}" destId="{A048D54C-CCDC-468E-BD1F-9A9F692A66F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28216-92D2-44CD-B628-6F004501C461}">
      <dsp:nvSpPr>
        <dsp:cNvPr id="0" name=""/>
        <dsp:cNvSpPr/>
      </dsp:nvSpPr>
      <dsp:spPr>
        <a:xfrm rot="5400000">
          <a:off x="-236662" y="240763"/>
          <a:ext cx="1577749" cy="11044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1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556312"/>
        <a:ext cx="1104424" cy="473325"/>
      </dsp:txXfrm>
    </dsp:sp>
    <dsp:sp modelId="{7B35CE8D-55CC-46FF-BC57-4405323ADE2D}">
      <dsp:nvSpPr>
        <dsp:cNvPr id="0" name=""/>
        <dsp:cNvSpPr/>
      </dsp:nvSpPr>
      <dsp:spPr>
        <a:xfrm rot="5400000">
          <a:off x="3711582" y="-2589265"/>
          <a:ext cx="1026076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FF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</dsp:txBody>
      <dsp:txXfrm rot="-5400000">
        <a:off x="1104425" y="67981"/>
        <a:ext cx="6190302" cy="925898"/>
      </dsp:txXfrm>
    </dsp:sp>
    <dsp:sp modelId="{F95E3EDE-F49F-4EF4-9090-921F9950D502}">
      <dsp:nvSpPr>
        <dsp:cNvPr id="0" name=""/>
        <dsp:cNvSpPr/>
      </dsp:nvSpPr>
      <dsp:spPr>
        <a:xfrm rot="5400000">
          <a:off x="-236662" y="1624362"/>
          <a:ext cx="1577749" cy="11044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1939911"/>
        <a:ext cx="1104424" cy="473325"/>
      </dsp:txXfrm>
    </dsp:sp>
    <dsp:sp modelId="{06DA4BD7-6BDD-4C7E-8864-F66E9680C161}">
      <dsp:nvSpPr>
        <dsp:cNvPr id="0" name=""/>
        <dsp:cNvSpPr/>
      </dsp:nvSpPr>
      <dsp:spPr>
        <a:xfrm rot="5400000">
          <a:off x="3711851" y="-1200908"/>
          <a:ext cx="1025537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92D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</dsp:txBody>
      <dsp:txXfrm rot="-5400000">
        <a:off x="1104425" y="1456581"/>
        <a:ext cx="6190328" cy="925411"/>
      </dsp:txXfrm>
    </dsp:sp>
    <dsp:sp modelId="{C41D61D0-3DEB-42A6-9798-F456DF7622E6}">
      <dsp:nvSpPr>
        <dsp:cNvPr id="0" name=""/>
        <dsp:cNvSpPr/>
      </dsp:nvSpPr>
      <dsp:spPr>
        <a:xfrm rot="5400000">
          <a:off x="-236662" y="3007961"/>
          <a:ext cx="1577749" cy="11044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3</a:t>
          </a:r>
          <a:endParaRPr lang="ru-RU" sz="40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-5400000">
        <a:off x="1" y="3323510"/>
        <a:ext cx="1104424" cy="473325"/>
      </dsp:txXfrm>
    </dsp:sp>
    <dsp:sp modelId="{3A148A14-94B2-4529-8F82-365E856E2DD3}">
      <dsp:nvSpPr>
        <dsp:cNvPr id="0" name=""/>
        <dsp:cNvSpPr/>
      </dsp:nvSpPr>
      <dsp:spPr>
        <a:xfrm rot="5400000">
          <a:off x="3711851" y="237238"/>
          <a:ext cx="1025537" cy="6240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/>
        </a:p>
      </dsp:txBody>
      <dsp:txXfrm rot="-5400000">
        <a:off x="1104425" y="2894728"/>
        <a:ext cx="6190328" cy="9254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FECA6-84FC-441D-9048-CCA2CAF0B123}">
      <dsp:nvSpPr>
        <dsp:cNvPr id="0" name=""/>
        <dsp:cNvSpPr/>
      </dsp:nvSpPr>
      <dsp:spPr>
        <a:xfrm>
          <a:off x="0" y="0"/>
          <a:ext cx="4509558" cy="450955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16621-9413-4D0B-A4E1-FA9145E299BE}">
      <dsp:nvSpPr>
        <dsp:cNvPr id="0" name=""/>
        <dsp:cNvSpPr/>
      </dsp:nvSpPr>
      <dsp:spPr>
        <a:xfrm>
          <a:off x="2254779" y="0"/>
          <a:ext cx="5825985" cy="4509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254779" y="0"/>
        <a:ext cx="2912992" cy="1352870"/>
      </dsp:txXfrm>
    </dsp:sp>
    <dsp:sp modelId="{8A39B545-2385-419F-BF9B-9E1090B76EDF}">
      <dsp:nvSpPr>
        <dsp:cNvPr id="0" name=""/>
        <dsp:cNvSpPr/>
      </dsp:nvSpPr>
      <dsp:spPr>
        <a:xfrm>
          <a:off x="789174" y="1352870"/>
          <a:ext cx="2931210" cy="293121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91211A-1FF1-48F0-A767-3CDE54259458}">
      <dsp:nvSpPr>
        <dsp:cNvPr id="0" name=""/>
        <dsp:cNvSpPr/>
      </dsp:nvSpPr>
      <dsp:spPr>
        <a:xfrm>
          <a:off x="2254779" y="1352870"/>
          <a:ext cx="5825985" cy="29312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254779" y="1352870"/>
        <a:ext cx="2912992" cy="1352866"/>
      </dsp:txXfrm>
    </dsp:sp>
    <dsp:sp modelId="{49949154-3A6A-41FA-8071-69C8160746E9}">
      <dsp:nvSpPr>
        <dsp:cNvPr id="0" name=""/>
        <dsp:cNvSpPr/>
      </dsp:nvSpPr>
      <dsp:spPr>
        <a:xfrm>
          <a:off x="1578346" y="2705736"/>
          <a:ext cx="1352866" cy="13528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22270-8446-432E-9E60-F33CE8E24281}">
      <dsp:nvSpPr>
        <dsp:cNvPr id="0" name=""/>
        <dsp:cNvSpPr/>
      </dsp:nvSpPr>
      <dsp:spPr>
        <a:xfrm>
          <a:off x="2254779" y="2705736"/>
          <a:ext cx="5825985" cy="1352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2254779" y="2705736"/>
        <a:ext cx="2912992" cy="1352866"/>
      </dsp:txXfrm>
    </dsp:sp>
    <dsp:sp modelId="{D3607A0D-76F9-4F6A-B5F9-DCC0F38D5D3B}">
      <dsp:nvSpPr>
        <dsp:cNvPr id="0" name=""/>
        <dsp:cNvSpPr/>
      </dsp:nvSpPr>
      <dsp:spPr>
        <a:xfrm>
          <a:off x="5167772" y="0"/>
          <a:ext cx="2912992" cy="135287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5167772" y="0"/>
        <a:ext cx="2912992" cy="1352870"/>
      </dsp:txXfrm>
    </dsp:sp>
    <dsp:sp modelId="{4AFEAE47-AEEA-46B6-ACBC-099822E6D069}">
      <dsp:nvSpPr>
        <dsp:cNvPr id="0" name=""/>
        <dsp:cNvSpPr/>
      </dsp:nvSpPr>
      <dsp:spPr>
        <a:xfrm>
          <a:off x="5167772" y="1352870"/>
          <a:ext cx="2912992" cy="13528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5167772" y="1352870"/>
        <a:ext cx="2912992" cy="1352866"/>
      </dsp:txXfrm>
    </dsp:sp>
    <dsp:sp modelId="{73C3774E-B70C-43D2-816C-E7BA599B16A8}">
      <dsp:nvSpPr>
        <dsp:cNvPr id="0" name=""/>
        <dsp:cNvSpPr/>
      </dsp:nvSpPr>
      <dsp:spPr>
        <a:xfrm>
          <a:off x="5167772" y="2705736"/>
          <a:ext cx="2912992" cy="135286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5167772" y="2705736"/>
        <a:ext cx="2912992" cy="1352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55DCC-CB9F-4009-845B-A0CC37F07BA7}">
      <dsp:nvSpPr>
        <dsp:cNvPr id="0" name=""/>
        <dsp:cNvSpPr/>
      </dsp:nvSpPr>
      <dsp:spPr>
        <a:xfrm>
          <a:off x="5469" y="1446355"/>
          <a:ext cx="2362379" cy="1763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9D28AE-86C0-479B-849F-3050C209411A}">
      <dsp:nvSpPr>
        <dsp:cNvPr id="0" name=""/>
        <dsp:cNvSpPr/>
      </dsp:nvSpPr>
      <dsp:spPr>
        <a:xfrm>
          <a:off x="5469" y="3209821"/>
          <a:ext cx="2362379" cy="7582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469" y="3209821"/>
        <a:ext cx="1663647" cy="758290"/>
      </dsp:txXfrm>
    </dsp:sp>
    <dsp:sp modelId="{4946A226-4A7A-4A08-A78D-3BBAE8E021E6}">
      <dsp:nvSpPr>
        <dsp:cNvPr id="0" name=""/>
        <dsp:cNvSpPr/>
      </dsp:nvSpPr>
      <dsp:spPr>
        <a:xfrm>
          <a:off x="1735944" y="3330269"/>
          <a:ext cx="826832" cy="826832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1778DC-EDFC-4208-AA7E-08539A4A745E}">
      <dsp:nvSpPr>
        <dsp:cNvPr id="0" name=""/>
        <dsp:cNvSpPr/>
      </dsp:nvSpPr>
      <dsp:spPr>
        <a:xfrm>
          <a:off x="2767620" y="1446355"/>
          <a:ext cx="2362379" cy="1763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22155-2587-421C-BC44-717867A27730}">
      <dsp:nvSpPr>
        <dsp:cNvPr id="0" name=""/>
        <dsp:cNvSpPr/>
      </dsp:nvSpPr>
      <dsp:spPr>
        <a:xfrm>
          <a:off x="2767620" y="3209821"/>
          <a:ext cx="2362379" cy="7582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767620" y="3209821"/>
        <a:ext cx="1663647" cy="758290"/>
      </dsp:txXfrm>
    </dsp:sp>
    <dsp:sp modelId="{A048D54C-CCDC-468E-BD1F-9A9F692A66FF}">
      <dsp:nvSpPr>
        <dsp:cNvPr id="0" name=""/>
        <dsp:cNvSpPr/>
      </dsp:nvSpPr>
      <dsp:spPr>
        <a:xfrm>
          <a:off x="4498095" y="3330269"/>
          <a:ext cx="826832" cy="82683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64A3C-29A4-4443-8F0F-473D59B2D19E}">
      <dsp:nvSpPr>
        <dsp:cNvPr id="0" name=""/>
        <dsp:cNvSpPr/>
      </dsp:nvSpPr>
      <dsp:spPr>
        <a:xfrm>
          <a:off x="5529771" y="1446355"/>
          <a:ext cx="2362379" cy="17634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F1286-954E-4BA9-957C-8A821DF3B671}">
      <dsp:nvSpPr>
        <dsp:cNvPr id="0" name=""/>
        <dsp:cNvSpPr/>
      </dsp:nvSpPr>
      <dsp:spPr>
        <a:xfrm>
          <a:off x="5529771" y="3209821"/>
          <a:ext cx="2362379" cy="7582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0" rIns="52070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5529771" y="3209821"/>
        <a:ext cx="1663647" cy="758290"/>
      </dsp:txXfrm>
    </dsp:sp>
    <dsp:sp modelId="{2A227152-CDA5-432B-93E9-72122135DBD8}">
      <dsp:nvSpPr>
        <dsp:cNvPr id="0" name=""/>
        <dsp:cNvSpPr/>
      </dsp:nvSpPr>
      <dsp:spPr>
        <a:xfrm>
          <a:off x="7260246" y="3330269"/>
          <a:ext cx="826832" cy="826832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1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16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7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8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55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7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0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2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2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94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2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989-801B-4902-B70B-F047EE627B08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FBA-8646-4786-B269-B3F0ACA585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72919" y="2403857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60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</a:t>
            </a:r>
          </a:p>
          <a:p>
            <a:pPr algn="ctr"/>
            <a:r>
              <a:rPr lang="ru-RU" sz="6000" b="1" spc="600" dirty="0" smtClean="0">
                <a:ln w="76200">
                  <a:solidFill>
                    <a:srgbClr val="FCAAF8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собрание</a:t>
            </a:r>
          </a:p>
        </p:txBody>
      </p:sp>
      <p:pic>
        <p:nvPicPr>
          <p:cNvPr id="13" name="Рисунок 12" descr="http://ust-ilimsk.su/media/news/32/851c24aa-165b-49a3-ba8c-efcc7256e898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786059"/>
            <a:ext cx="483465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38336" y="5661248"/>
            <a:ext cx="725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haroni" pitchFamily="2" charset="-79"/>
              </a:rPr>
              <a:t>                                                                                        МБДОУ  «Сказка» №15</a:t>
            </a:r>
          </a:p>
          <a:p>
            <a:pPr algn="ctr"/>
            <a:r>
              <a:rPr lang="ru-RU" b="1" dirty="0" smtClean="0">
                <a:cs typeface="Aharoni" pitchFamily="2" charset="-79"/>
              </a:rPr>
              <a:t>                                                                             Воспитатель: Глазырина М.Л</a:t>
            </a:r>
          </a:p>
          <a:p>
            <a:pPr algn="ctr"/>
            <a:r>
              <a:rPr lang="ru-RU" b="1" dirty="0" smtClean="0">
                <a:cs typeface="Aharoni" pitchFamily="2" charset="-79"/>
              </a:rPr>
              <a:t>                                                                                                      </a:t>
            </a:r>
            <a:r>
              <a:rPr lang="ru-RU" b="1" dirty="0" smtClean="0">
                <a:cs typeface="Aharoni" pitchFamily="2" charset="-79"/>
              </a:rPr>
              <a:t>  </a:t>
            </a:r>
            <a:r>
              <a:rPr lang="ru-RU" b="1" dirty="0" err="1" smtClean="0">
                <a:cs typeface="Aharoni" pitchFamily="2" charset="-79"/>
              </a:rPr>
              <a:t>Кулабухова</a:t>
            </a:r>
            <a:r>
              <a:rPr lang="ru-RU" b="1" dirty="0" smtClean="0">
                <a:cs typeface="Aharoni" pitchFamily="2" charset="-79"/>
              </a:rPr>
              <a:t> Н.В</a:t>
            </a:r>
            <a:endParaRPr lang="ru-RU" b="1" dirty="0">
              <a:cs typeface="Aharoni" pitchFamily="2" charset="-79"/>
            </a:endParaRPr>
          </a:p>
          <a:p>
            <a:pPr algn="ctr"/>
            <a:endParaRPr lang="ru-RU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1761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Физические особенности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85786" y="1785926"/>
            <a:ext cx="3357586" cy="2214578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этого возраста обладают легкой  возбудимостью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214818"/>
            <a:ext cx="4071966" cy="228601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давать длительных непосильных нагрузок</a:t>
            </a:r>
            <a:endParaRPr lang="ru-RU" sz="28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Особенности социального развития</a:t>
            </a:r>
            <a:endParaRPr lang="ru-RU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48" y="1214422"/>
            <a:ext cx="3714776" cy="2571768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92D05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Ребенок начинает задавать бесчисленные вопросы.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714876" y="3857628"/>
            <a:ext cx="4071966" cy="2753917"/>
            <a:chOff x="7862515" y="5003054"/>
            <a:chExt cx="2646224" cy="27539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7862515" y="5003054"/>
              <a:ext cx="2646224" cy="268247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8198196" y="5074492"/>
              <a:ext cx="2210685" cy="26824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Терпеливо  отвечать на вопросы. Ребенок нуждается в информации.</a:t>
              </a:r>
              <a:endParaRPr lang="ru-RU" sz="28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214422"/>
            <a:ext cx="3929122" cy="2571768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Особенности социального развития</a:t>
            </a:r>
            <a:endParaRPr lang="ru-RU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642910" y="4143380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714348" y="1214422"/>
            <a:ext cx="3714776" cy="1928826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92D05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Желание подражать взрослым.</a:t>
            </a:r>
            <a:endParaRPr lang="ru-RU" dirty="0"/>
          </a:p>
        </p:txBody>
      </p:sp>
      <p:grpSp>
        <p:nvGrpSpPr>
          <p:cNvPr id="3" name="Группа 9"/>
          <p:cNvGrpSpPr/>
          <p:nvPr/>
        </p:nvGrpSpPr>
        <p:grpSpPr>
          <a:xfrm>
            <a:off x="5000628" y="3714752"/>
            <a:ext cx="3786214" cy="2753917"/>
            <a:chOff x="7862515" y="5003054"/>
            <a:chExt cx="2646224" cy="27539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7862515" y="5003054"/>
              <a:ext cx="2646224" cy="268247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8198196" y="5074492"/>
              <a:ext cx="2210685" cy="26824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/>
                <a:t>Отслеживать и контролировать свои действия, поступки, речь.</a:t>
              </a:r>
              <a:endParaRPr lang="ru-RU" sz="2800" kern="1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SAM_2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214422"/>
            <a:ext cx="3643338" cy="214314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Особенности социального развития</a:t>
            </a:r>
            <a:endParaRPr lang="ru-RU" b="1" cap="all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1285860"/>
            <a:ext cx="4214842" cy="2143140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92D05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Начинает учиться  подчиняться социальным нормам.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Легко воспринимает понятие «нельзя» (дети  договариваются о правилах, которые нарушать нельзя).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4857752" y="3786190"/>
            <a:ext cx="4000528" cy="2753917"/>
            <a:chOff x="7862515" y="5003054"/>
            <a:chExt cx="2646224" cy="275391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7862515" y="5003054"/>
              <a:ext cx="2646224" cy="268247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7962373" y="5074492"/>
              <a:ext cx="2446508" cy="26824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0" rIns="25400" bIns="0" numCol="1" spcCol="1270" anchor="ctr" anchorCtr="0">
              <a:noAutofit/>
            </a:bodyPr>
            <a:lstStyle/>
            <a:p>
              <a:pPr fontAlgn="base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Помочь ребенку привить навыки общения (если ребенок не будет подчиняться социальным нормам, то его выбросит общество).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IMG_20150911_101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14422"/>
            <a:ext cx="3929090" cy="242887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>
            <a:off x="714348" y="1571612"/>
            <a:ext cx="6786610" cy="235745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0" y="1000108"/>
            <a:ext cx="8347539" cy="26069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7798676"/>
              </a:avLst>
            </a:prstTxWarp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Franklin Gothic Heavy" pitchFamily="34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Главная задача родителей</a:t>
            </a: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нна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7858180" cy="232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7356" y="1785926"/>
            <a:ext cx="5000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Увидеть изменения в развитии ваших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малышей,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принять их и помочь деткам благополучно перейти на следующий этап своего развития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10001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Рисунок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571612"/>
            <a:ext cx="6643734" cy="43577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71604" y="571480"/>
            <a:ext cx="680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http://toysfortoddler.com/wp-content/uploads/2014/09/tips-on-paren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5286388"/>
            <a:ext cx="1500198" cy="11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appy family, children vector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8" t="422" r="-3068" b="82565"/>
          <a:stretch/>
        </p:blipFill>
        <p:spPr bwMode="auto">
          <a:xfrm>
            <a:off x="4786314" y="5357826"/>
            <a:ext cx="2000264" cy="114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provincia.venezia.it/sites/default/files/styles/news_principale/public/img_news/Vivere%20la%20scienza.jpg?itok=qecHTG7s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429264"/>
            <a:ext cx="1785950" cy="108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ust-ilimsk.su/media/news/32/851c24aa-165b-49a3-ba8c-efcc7256e898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929198"/>
            <a:ext cx="1643074" cy="1618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5587297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98933" y="1857364"/>
            <a:ext cx="8347539" cy="222981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228554"/>
              </a:avLst>
            </a:prstTxWarp>
            <a:spAutoFit/>
          </a:bodyPr>
          <a:lstStyle/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Возрастные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особенности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детей 3-4 лет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60" name="Рисунок 759" descr="DSC_33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85992"/>
            <a:ext cx="6000792" cy="40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24508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071538" y="571480"/>
            <a:ext cx="8347539" cy="452431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ranklin Gothic Heavy" pitchFamily="34" charset="0"/>
              </a:rPr>
              <a:t> </a:t>
            </a:r>
          </a:p>
          <a:p>
            <a:r>
              <a:rPr lang="ru-RU" sz="2400" b="1" i="1" dirty="0" smtClean="0"/>
              <a:t>В древней Индии говорили: «До пяти лет ребёнок – ваш царь. С пяти до десяти – ваш слуга. С десяти до пятнадцати – ваш брат. А после – ваш друг или враг в зависимости от того, как вы его воспитали».</a:t>
            </a:r>
            <a:r>
              <a:rPr lang="ru-RU" sz="2400" dirty="0" smtClean="0"/>
              <a:t> 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lvl="0">
              <a:buFont typeface="Wingdings" pitchFamily="2" charset="2"/>
              <a:buChar char="§"/>
            </a:pPr>
            <a:endParaRPr lang="en-US" sz="2400" dirty="0" smtClean="0"/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Наблюдаются ли какие-то изменения в развитии ребенка?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Стал он другим за год?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/>
              <a:t>Что нового появилось?</a:t>
            </a:r>
          </a:p>
          <a:p>
            <a:endParaRPr lang="ru-RU" sz="2400" dirty="0"/>
          </a:p>
        </p:txBody>
      </p:sp>
      <p:pic>
        <p:nvPicPr>
          <p:cNvPr id="15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4"/>
          <a:stretch/>
        </p:blipFill>
        <p:spPr bwMode="auto">
          <a:xfrm>
            <a:off x="765041" y="4716018"/>
            <a:ext cx="3535724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нна\Desktop\1424883418_od3bjnj8c9i0im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49891"/>
            <a:ext cx="4562475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888034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SC_3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35951" y="2393149"/>
            <a:ext cx="5072098" cy="271464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407966063"/>
              </p:ext>
            </p:extLst>
          </p:nvPr>
        </p:nvGraphicFramePr>
        <p:xfrm>
          <a:off x="642910" y="357166"/>
          <a:ext cx="8092549" cy="615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66761" y="214290"/>
            <a:ext cx="8177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Психические особенности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1428736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Появляется сюжетно-ролевая игра, т.е появляются  партнеры . Ребенок  учится общаться со сверстниками. </a:t>
            </a:r>
            <a:endParaRPr lang="ru-RU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19" name="Блок-схема: извлечение 18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Блок-схема: извлечение 19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Блок-схема: извлечение 20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Знак запрета 21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2910" y="1571612"/>
            <a:ext cx="23574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Появляется интерес к другому человеку,  возникают личные симпатии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6826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SAM_2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143380"/>
            <a:ext cx="3357586" cy="250033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02" y="14290"/>
            <a:ext cx="836525" cy="2956952"/>
            <a:chOff x="40959" y="1829355"/>
            <a:chExt cx="836525" cy="2956952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829355"/>
              <a:ext cx="836525" cy="1815667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извлечение 30"/>
            <p:cNvSpPr/>
            <p:nvPr/>
          </p:nvSpPr>
          <p:spPr>
            <a:xfrm rot="20426550">
              <a:off x="408440" y="3388997"/>
              <a:ext cx="432048" cy="139731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453789">
              <a:off x="136259" y="366962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52284" y="3242262"/>
              <a:ext cx="187268" cy="40276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000100" y="214290"/>
            <a:ext cx="81439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dirty="0" smtClean="0"/>
              <a:t>   Психические особенности</a:t>
            </a:r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b="1" dirty="0" smtClean="0"/>
          </a:p>
          <a:p>
            <a:endParaRPr lang="ru-RU" sz="4400" dirty="0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928662" y="1142984"/>
            <a:ext cx="2643206" cy="1857388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Начитает понимать свою половую принадлежность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«я мальчик», «я девочка»).</a:t>
            </a:r>
          </a:p>
          <a:p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3286116" y="3429000"/>
            <a:ext cx="2928958" cy="2000265"/>
            <a:chOff x="5552563" y="3330876"/>
            <a:chExt cx="2928958" cy="18581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5552563" y="3463604"/>
              <a:ext cx="2928958" cy="172545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4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Воспитывать мальчиков как будущего мужчину, а девочек как будущую  женщину.</a:t>
              </a:r>
              <a:endPara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595577" y="3330876"/>
              <a:ext cx="1620002" cy="7383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0" rIns="50800" bIns="0" numCol="1" spcCol="1270" anchor="ctr" anchorCtr="0">
              <a:noAutofit/>
            </a:bodyPr>
            <a:lstStyle/>
            <a:p>
              <a:pPr lvl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000" kern="1200"/>
            </a:p>
          </p:txBody>
        </p:sp>
      </p:grpSp>
      <p:sp>
        <p:nvSpPr>
          <p:cNvPr id="15" name="Овал 14"/>
          <p:cNvSpPr/>
          <p:nvPr/>
        </p:nvSpPr>
        <p:spPr>
          <a:xfrm>
            <a:off x="7143768" y="4500570"/>
            <a:ext cx="805141" cy="805141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1" name="Рисунок 20" descr="DSC_3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965041" y="3750471"/>
            <a:ext cx="3214710" cy="2428892"/>
          </a:xfrm>
          <a:prstGeom prst="rect">
            <a:avLst/>
          </a:prstGeom>
        </p:spPr>
      </p:pic>
      <p:pic>
        <p:nvPicPr>
          <p:cNvPr id="22" name="Рисунок 21" descr="SAM_23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142984"/>
            <a:ext cx="3429024" cy="22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4664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Психические особенности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571612"/>
            <a:ext cx="3214710" cy="2043113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Появляется потребность делать все самостоятельно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4071942"/>
            <a:ext cx="4286280" cy="221457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000" dirty="0" smtClean="0"/>
              <a:t>Дайте ребёнку самостоятельно получить жизненный опыт. И помогайте, только когда ребёнок действительно нуждается в помощи. Когда сам об этом просить. Не критикуйте неудачи, а хвалите даже за малый успех.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1571612"/>
            <a:ext cx="4357686" cy="2431428"/>
          </a:xfrm>
          <a:prstGeom prst="rect">
            <a:avLst/>
          </a:prstGeom>
        </p:spPr>
      </p:pic>
      <p:pic>
        <p:nvPicPr>
          <p:cNvPr id="8" name="Рисунок 7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857628"/>
            <a:ext cx="3643338" cy="242928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извлечение 25"/>
          <p:cNvSpPr/>
          <p:nvPr/>
        </p:nvSpPr>
        <p:spPr>
          <a:xfrm flipV="1">
            <a:off x="40959" y="13690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>
            <a:off x="0" y="3226667"/>
            <a:ext cx="836525" cy="3631333"/>
          </a:xfrm>
          <a:prstGeom prst="flowChartExtra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извлечение 31"/>
          <p:cNvSpPr/>
          <p:nvPr/>
        </p:nvSpPr>
        <p:spPr>
          <a:xfrm rot="19281583">
            <a:off x="580328" y="3354400"/>
            <a:ext cx="432048" cy="88188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нак запрета 28"/>
          <p:cNvSpPr/>
          <p:nvPr/>
        </p:nvSpPr>
        <p:spPr>
          <a:xfrm rot="19084680">
            <a:off x="131031" y="3121038"/>
            <a:ext cx="658531" cy="643306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285728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«Я сам»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DSC_33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98109" y="616281"/>
            <a:ext cx="2904825" cy="2386595"/>
          </a:xfrm>
          <a:prstGeom prst="rect">
            <a:avLst/>
          </a:prstGeom>
        </p:spPr>
      </p:pic>
      <p:pic>
        <p:nvPicPr>
          <p:cNvPr id="18" name="Рисунок 17" descr="DSC_3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015145" y="699972"/>
            <a:ext cx="3229389" cy="2400904"/>
          </a:xfrm>
          <a:prstGeom prst="rect">
            <a:avLst/>
          </a:prstGeom>
        </p:spPr>
      </p:pic>
      <p:pic>
        <p:nvPicPr>
          <p:cNvPr id="19" name="Рисунок 18" descr="DSC_3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224918" y="1704248"/>
            <a:ext cx="3194229" cy="2214578"/>
          </a:xfrm>
          <a:prstGeom prst="rect">
            <a:avLst/>
          </a:prstGeom>
        </p:spPr>
      </p:pic>
      <p:pic>
        <p:nvPicPr>
          <p:cNvPr id="20" name="Рисунок 19" descr="DSC_33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30" y="3857628"/>
            <a:ext cx="4286312" cy="2714626"/>
          </a:xfrm>
          <a:prstGeom prst="rect">
            <a:avLst/>
          </a:prstGeom>
        </p:spPr>
      </p:pic>
      <p:pic>
        <p:nvPicPr>
          <p:cNvPr id="21" name="Рисунок 20" descr="DSC_33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978534" y="3736318"/>
            <a:ext cx="3281555" cy="238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85677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Физические особенности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8"/>
            <a:ext cx="4043362" cy="2971807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младшего дошкольного возраста еще не владеют четкими движениями при ходьбе: они не могут ритмично бегать, часто теряют равновесие, падают.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Движения их еще недостаточно согласованны, глазомер не развит (трудно ловить мяч)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286256"/>
            <a:ext cx="4071966" cy="228601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Родителям необходимо проявить большого терпения и понимания к ребенку и по чаще играть в подвижные игры, выполнять физические упражнения</a:t>
            </a:r>
            <a:r>
              <a:rPr lang="ru-RU" sz="2000" dirty="0" smtClean="0"/>
              <a:t>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-PC\Desktop\i9651jmvqbx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357694"/>
            <a:ext cx="1879600" cy="2278063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Физические особенности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357299"/>
            <a:ext cx="3786214" cy="2786082"/>
          </a:xfrm>
          <a:prstGeom prst="round2SameRect">
            <a:avLst>
              <a:gd name="adj1" fmla="val 8000"/>
              <a:gd name="adj2" fmla="val 0"/>
            </a:avLst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24450" h="16350" prst="relaxedInset"/>
            <a:contourClr>
              <a:schemeClr val="bg1"/>
            </a:contourClr>
          </a:sp3d>
        </p:spPr>
        <p:style>
          <a:lnRef idx="1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ru-RU" sz="2000" dirty="0" smtClean="0"/>
              <a:t>Ребенок обладает </a:t>
            </a:r>
          </a:p>
          <a:p>
            <a:pPr>
              <a:buNone/>
            </a:pPr>
            <a:r>
              <a:rPr lang="ru-RU" sz="2000" dirty="0" smtClean="0"/>
              <a:t>высокой двигательной активностью. </a:t>
            </a:r>
          </a:p>
          <a:p>
            <a:pPr>
              <a:buNone/>
            </a:pPr>
            <a:r>
              <a:rPr lang="ru-RU" sz="2000" dirty="0" smtClean="0"/>
              <a:t>Отмечается повышенная утомляемость при длительном выполнении однотипных движений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214818"/>
            <a:ext cx="4071966" cy="2286016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/>
              <a:t>Чередовать подвижные игры с играми малой двигательной активности и часто давать ребенку кратковременный отдых.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:\ИННА - с раб стола - шаблоны, фоны, утренники, математика\детские с ссылками\ДЕТИ\royalty-free-blowing-bubbles-clipart-illustration-43294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" b="8227"/>
          <a:stretch/>
        </p:blipFill>
        <p:spPr bwMode="auto">
          <a:xfrm flipH="1">
            <a:off x="688957" y="4462838"/>
            <a:ext cx="2351094" cy="233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428736"/>
            <a:ext cx="4143404" cy="2571769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387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Психические особенности</vt:lpstr>
      <vt:lpstr>Слайд 7</vt:lpstr>
      <vt:lpstr>Физические особенности</vt:lpstr>
      <vt:lpstr>Физические особенности</vt:lpstr>
      <vt:lpstr>Физические особенности</vt:lpstr>
      <vt:lpstr>Особенности социального развития</vt:lpstr>
      <vt:lpstr>Особенности социального развития</vt:lpstr>
      <vt:lpstr>Особенности социального развития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Алексей Киселев</cp:lastModifiedBy>
  <cp:revision>65</cp:revision>
  <dcterms:created xsi:type="dcterms:W3CDTF">2015-05-02T20:44:07Z</dcterms:created>
  <dcterms:modified xsi:type="dcterms:W3CDTF">2015-10-21T08:23:27Z</dcterms:modified>
</cp:coreProperties>
</file>