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0" r:id="rId8"/>
    <p:sldId id="262" r:id="rId9"/>
    <p:sldId id="261" r:id="rId10"/>
    <p:sldId id="273" r:id="rId11"/>
    <p:sldId id="263" r:id="rId12"/>
    <p:sldId id="269" r:id="rId13"/>
    <p:sldId id="264" r:id="rId14"/>
    <p:sldId id="270" r:id="rId15"/>
    <p:sldId id="268" r:id="rId16"/>
    <p:sldId id="271" r:id="rId17"/>
    <p:sldId id="274" r:id="rId18"/>
    <p:sldId id="275" r:id="rId19"/>
    <p:sldId id="276" r:id="rId20"/>
    <p:sldId id="265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65AB0-02CE-48AF-B9F9-8591D3C635F1}" type="doc">
      <dgm:prSet loTypeId="urn:microsoft.com/office/officeart/2005/8/layout/pyramid2" loCatId="list" qsTypeId="urn:microsoft.com/office/officeart/2005/8/quickstyle/3d2" qsCatId="3D" csTypeId="urn:microsoft.com/office/officeart/2005/8/colors/colorful2" csCatId="colorful" phldr="1"/>
      <dgm:spPr/>
    </dgm:pt>
    <dgm:pt modelId="{B4B3C51F-EA1D-42EA-AA5F-ABBD9FA883CF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Непосредственно образовательная деятельность</a:t>
          </a:r>
          <a:endParaRPr lang="ru-RU" dirty="0"/>
        </a:p>
      </dgm:t>
    </dgm:pt>
    <dgm:pt modelId="{7F512A2B-A4E3-4E85-8D8E-BCA4F9BFEF95}" type="parTrans" cxnId="{8C00925A-0199-4CF4-8BA0-EC6BF6280E47}">
      <dgm:prSet/>
      <dgm:spPr/>
      <dgm:t>
        <a:bodyPr/>
        <a:lstStyle/>
        <a:p>
          <a:endParaRPr lang="ru-RU"/>
        </a:p>
      </dgm:t>
    </dgm:pt>
    <dgm:pt modelId="{79027F02-BCE9-4845-B205-A77EA1E85D2D}" type="sibTrans" cxnId="{8C00925A-0199-4CF4-8BA0-EC6BF6280E47}">
      <dgm:prSet/>
      <dgm:spPr/>
      <dgm:t>
        <a:bodyPr/>
        <a:lstStyle/>
        <a:p>
          <a:endParaRPr lang="ru-RU"/>
        </a:p>
      </dgm:t>
    </dgm:pt>
    <dgm:pt modelId="{F4DBDB5C-B299-47D0-A4F5-E6411CD649B1}">
      <dgm:prSet phldrT="[Текст]"/>
      <dgm:spPr/>
      <dgm:t>
        <a:bodyPr/>
        <a:lstStyle/>
        <a:p>
          <a:r>
            <a:rPr lang="ru-RU" dirty="0" smtClean="0"/>
            <a:t>Индивидуальная работа с детьми</a:t>
          </a:r>
          <a:endParaRPr lang="ru-RU" dirty="0"/>
        </a:p>
      </dgm:t>
    </dgm:pt>
    <dgm:pt modelId="{8686DF0E-B5FE-410F-A3B3-61F7D4B33B39}" type="parTrans" cxnId="{F0E5C736-393D-4E3A-AE28-75C13A995A9F}">
      <dgm:prSet/>
      <dgm:spPr/>
      <dgm:t>
        <a:bodyPr/>
        <a:lstStyle/>
        <a:p>
          <a:endParaRPr lang="ru-RU"/>
        </a:p>
      </dgm:t>
    </dgm:pt>
    <dgm:pt modelId="{0C0F4539-4441-4ED7-BC22-6EDBA9BC5FB9}" type="sibTrans" cxnId="{F0E5C736-393D-4E3A-AE28-75C13A995A9F}">
      <dgm:prSet/>
      <dgm:spPr/>
      <dgm:t>
        <a:bodyPr/>
        <a:lstStyle/>
        <a:p>
          <a:endParaRPr lang="ru-RU"/>
        </a:p>
      </dgm:t>
    </dgm:pt>
    <dgm:pt modelId="{B922DBB0-247D-42F2-964C-0FA3DABED35A}">
      <dgm:prSet phldrT="[Текст]"/>
      <dgm:spPr/>
      <dgm:t>
        <a:bodyPr/>
        <a:lstStyle/>
        <a:p>
          <a:r>
            <a:rPr lang="ru-RU" dirty="0" smtClean="0"/>
            <a:t>Самостоятельная деятельность детей</a:t>
          </a:r>
          <a:endParaRPr lang="ru-RU" dirty="0"/>
        </a:p>
      </dgm:t>
    </dgm:pt>
    <dgm:pt modelId="{1838F6D7-BD61-4C3E-AE5A-E83412945F5D}" type="parTrans" cxnId="{2A77B0BB-8CA7-4DCB-A115-40AAACE3F58B}">
      <dgm:prSet/>
      <dgm:spPr/>
      <dgm:t>
        <a:bodyPr/>
        <a:lstStyle/>
        <a:p>
          <a:endParaRPr lang="ru-RU"/>
        </a:p>
      </dgm:t>
    </dgm:pt>
    <dgm:pt modelId="{D1DD091B-5AE0-4FDE-954D-972E00D4C98A}" type="sibTrans" cxnId="{2A77B0BB-8CA7-4DCB-A115-40AAACE3F58B}">
      <dgm:prSet/>
      <dgm:spPr/>
      <dgm:t>
        <a:bodyPr/>
        <a:lstStyle/>
        <a:p>
          <a:endParaRPr lang="ru-RU"/>
        </a:p>
      </dgm:t>
    </dgm:pt>
    <dgm:pt modelId="{9F17F222-2574-4D88-A0A3-7D0866FEC078}" type="pres">
      <dgm:prSet presAssocID="{44665AB0-02CE-48AF-B9F9-8591D3C635F1}" presName="compositeShape" presStyleCnt="0">
        <dgm:presLayoutVars>
          <dgm:dir/>
          <dgm:resizeHandles/>
        </dgm:presLayoutVars>
      </dgm:prSet>
      <dgm:spPr/>
    </dgm:pt>
    <dgm:pt modelId="{60645F9A-BACB-448F-94C8-EB4EDC600354}" type="pres">
      <dgm:prSet presAssocID="{44665AB0-02CE-48AF-B9F9-8591D3C635F1}" presName="pyramid" presStyleLbl="node1" presStyleIdx="0" presStyleCnt="1"/>
      <dgm:spPr/>
    </dgm:pt>
    <dgm:pt modelId="{2328C645-25F3-493A-99B9-BC1022B36382}" type="pres">
      <dgm:prSet presAssocID="{44665AB0-02CE-48AF-B9F9-8591D3C635F1}" presName="theList" presStyleCnt="0"/>
      <dgm:spPr/>
    </dgm:pt>
    <dgm:pt modelId="{A1E46EFF-FD10-4A76-B9B8-406240719217}" type="pres">
      <dgm:prSet presAssocID="{B4B3C51F-EA1D-42EA-AA5F-ABBD9FA883CF}" presName="aNode" presStyleLbl="fgAcc1" presStyleIdx="0" presStyleCnt="3" custScaleX="118892" custLinFactNeighborX="11021" custLinFactNeighborY="-49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87BEE-B4CF-43CF-BB0A-8AC92772E4AD}" type="pres">
      <dgm:prSet presAssocID="{B4B3C51F-EA1D-42EA-AA5F-ABBD9FA883CF}" presName="aSpace" presStyleCnt="0"/>
      <dgm:spPr/>
    </dgm:pt>
    <dgm:pt modelId="{89F77A78-643B-4A11-9AAE-0921737F3653}" type="pres">
      <dgm:prSet presAssocID="{F4DBDB5C-B299-47D0-A4F5-E6411CD649B1}" presName="aNode" presStyleLbl="fgAcc1" presStyleIdx="1" presStyleCnt="3" custScaleX="118374" custLinFactNeighborX="11900" custLinFactNeighborY="1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259F4-C40A-4DE9-BDE6-E06FC6BB2D8D}" type="pres">
      <dgm:prSet presAssocID="{F4DBDB5C-B299-47D0-A4F5-E6411CD649B1}" presName="aSpace" presStyleCnt="0"/>
      <dgm:spPr/>
    </dgm:pt>
    <dgm:pt modelId="{A2EFDF58-C895-4DC1-86AB-B00C938DA09C}" type="pres">
      <dgm:prSet presAssocID="{B922DBB0-247D-42F2-964C-0FA3DABED35A}" presName="aNode" presStyleLbl="fgAcc1" presStyleIdx="2" presStyleCnt="3" custScaleX="123443" custLinFactNeighborX="11987" custLinFactNeighborY="-2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EB736-B843-4D8B-A89B-DAB9368E7C6B}" type="pres">
      <dgm:prSet presAssocID="{B922DBB0-247D-42F2-964C-0FA3DABED35A}" presName="aSpace" presStyleCnt="0"/>
      <dgm:spPr/>
    </dgm:pt>
  </dgm:ptLst>
  <dgm:cxnLst>
    <dgm:cxn modelId="{1885C9BF-9BB8-477A-8047-AA10C12539D8}" type="presOf" srcId="{F4DBDB5C-B299-47D0-A4F5-E6411CD649B1}" destId="{89F77A78-643B-4A11-9AAE-0921737F3653}" srcOrd="0" destOrd="0" presId="urn:microsoft.com/office/officeart/2005/8/layout/pyramid2"/>
    <dgm:cxn modelId="{7D273F82-07F5-4846-BA3E-0523A85C5158}" type="presOf" srcId="{44665AB0-02CE-48AF-B9F9-8591D3C635F1}" destId="{9F17F222-2574-4D88-A0A3-7D0866FEC078}" srcOrd="0" destOrd="0" presId="urn:microsoft.com/office/officeart/2005/8/layout/pyramid2"/>
    <dgm:cxn modelId="{F0E5C736-393D-4E3A-AE28-75C13A995A9F}" srcId="{44665AB0-02CE-48AF-B9F9-8591D3C635F1}" destId="{F4DBDB5C-B299-47D0-A4F5-E6411CD649B1}" srcOrd="1" destOrd="0" parTransId="{8686DF0E-B5FE-410F-A3B3-61F7D4B33B39}" sibTransId="{0C0F4539-4441-4ED7-BC22-6EDBA9BC5FB9}"/>
    <dgm:cxn modelId="{8C00925A-0199-4CF4-8BA0-EC6BF6280E47}" srcId="{44665AB0-02CE-48AF-B9F9-8591D3C635F1}" destId="{B4B3C51F-EA1D-42EA-AA5F-ABBD9FA883CF}" srcOrd="0" destOrd="0" parTransId="{7F512A2B-A4E3-4E85-8D8E-BCA4F9BFEF95}" sibTransId="{79027F02-BCE9-4845-B205-A77EA1E85D2D}"/>
    <dgm:cxn modelId="{F393AA4A-6D1A-430A-9A59-8600D7CA327A}" type="presOf" srcId="{B922DBB0-247D-42F2-964C-0FA3DABED35A}" destId="{A2EFDF58-C895-4DC1-86AB-B00C938DA09C}" srcOrd="0" destOrd="0" presId="urn:microsoft.com/office/officeart/2005/8/layout/pyramid2"/>
    <dgm:cxn modelId="{2A77B0BB-8CA7-4DCB-A115-40AAACE3F58B}" srcId="{44665AB0-02CE-48AF-B9F9-8591D3C635F1}" destId="{B922DBB0-247D-42F2-964C-0FA3DABED35A}" srcOrd="2" destOrd="0" parTransId="{1838F6D7-BD61-4C3E-AE5A-E83412945F5D}" sibTransId="{D1DD091B-5AE0-4FDE-954D-972E00D4C98A}"/>
    <dgm:cxn modelId="{FD55A16C-45FA-4EB4-8E60-821EB7B37B4A}" type="presOf" srcId="{B4B3C51F-EA1D-42EA-AA5F-ABBD9FA883CF}" destId="{A1E46EFF-FD10-4A76-B9B8-406240719217}" srcOrd="0" destOrd="0" presId="urn:microsoft.com/office/officeart/2005/8/layout/pyramid2"/>
    <dgm:cxn modelId="{0335CF9D-00B6-4273-9727-66D139490CC4}" type="presParOf" srcId="{9F17F222-2574-4D88-A0A3-7D0866FEC078}" destId="{60645F9A-BACB-448F-94C8-EB4EDC600354}" srcOrd="0" destOrd="0" presId="urn:microsoft.com/office/officeart/2005/8/layout/pyramid2"/>
    <dgm:cxn modelId="{1B71F210-AE0A-4280-A605-C1E5EE367524}" type="presParOf" srcId="{9F17F222-2574-4D88-A0A3-7D0866FEC078}" destId="{2328C645-25F3-493A-99B9-BC1022B36382}" srcOrd="1" destOrd="0" presId="urn:microsoft.com/office/officeart/2005/8/layout/pyramid2"/>
    <dgm:cxn modelId="{8856C484-A045-412E-8499-83A05E4F8C90}" type="presParOf" srcId="{2328C645-25F3-493A-99B9-BC1022B36382}" destId="{A1E46EFF-FD10-4A76-B9B8-406240719217}" srcOrd="0" destOrd="0" presId="urn:microsoft.com/office/officeart/2005/8/layout/pyramid2"/>
    <dgm:cxn modelId="{4E258635-D50B-4ADC-915F-ADD03ACC6E40}" type="presParOf" srcId="{2328C645-25F3-493A-99B9-BC1022B36382}" destId="{48087BEE-B4CF-43CF-BB0A-8AC92772E4AD}" srcOrd="1" destOrd="0" presId="urn:microsoft.com/office/officeart/2005/8/layout/pyramid2"/>
    <dgm:cxn modelId="{21480F51-942F-4BEC-9CE5-C8F055155E15}" type="presParOf" srcId="{2328C645-25F3-493A-99B9-BC1022B36382}" destId="{89F77A78-643B-4A11-9AAE-0921737F3653}" srcOrd="2" destOrd="0" presId="urn:microsoft.com/office/officeart/2005/8/layout/pyramid2"/>
    <dgm:cxn modelId="{0F8E9483-1734-4D2E-B000-395FDADACEF6}" type="presParOf" srcId="{2328C645-25F3-493A-99B9-BC1022B36382}" destId="{50E259F4-C40A-4DE9-BDE6-E06FC6BB2D8D}" srcOrd="3" destOrd="0" presId="urn:microsoft.com/office/officeart/2005/8/layout/pyramid2"/>
    <dgm:cxn modelId="{8A2F035A-1832-4C7A-A73F-06A13B8185EC}" type="presParOf" srcId="{2328C645-25F3-493A-99B9-BC1022B36382}" destId="{A2EFDF58-C895-4DC1-86AB-B00C938DA09C}" srcOrd="4" destOrd="0" presId="urn:microsoft.com/office/officeart/2005/8/layout/pyramid2"/>
    <dgm:cxn modelId="{B647B42C-B726-4E22-8A5A-4F18B5987AC5}" type="presParOf" srcId="{2328C645-25F3-493A-99B9-BC1022B36382}" destId="{1B3EB736-B843-4D8B-A89B-DAB9368E7C6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45F9A-BACB-448F-94C8-EB4EDC600354}">
      <dsp:nvSpPr>
        <dsp:cNvPr id="0" name=""/>
        <dsp:cNvSpPr/>
      </dsp:nvSpPr>
      <dsp:spPr>
        <a:xfrm>
          <a:off x="102046" y="0"/>
          <a:ext cx="4237931" cy="4237931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46EFF-FD10-4A76-B9B8-406240719217}">
      <dsp:nvSpPr>
        <dsp:cNvPr id="0" name=""/>
        <dsp:cNvSpPr/>
      </dsp:nvSpPr>
      <dsp:spPr>
        <a:xfrm>
          <a:off x="2125535" y="363907"/>
          <a:ext cx="3275064" cy="100319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Непосредственно образовательная деятельность</a:t>
          </a:r>
          <a:endParaRPr lang="ru-RU" sz="1800" kern="1200" dirty="0"/>
        </a:p>
      </dsp:txBody>
      <dsp:txXfrm>
        <a:off x="2174507" y="412879"/>
        <a:ext cx="3177120" cy="905253"/>
      </dsp:txXfrm>
    </dsp:sp>
    <dsp:sp modelId="{89F77A78-643B-4A11-9AAE-0921737F3653}">
      <dsp:nvSpPr>
        <dsp:cNvPr id="0" name=""/>
        <dsp:cNvSpPr/>
      </dsp:nvSpPr>
      <dsp:spPr>
        <a:xfrm>
          <a:off x="2139804" y="1577564"/>
          <a:ext cx="3260795" cy="10031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Индивидуальная работа с детьми</a:t>
          </a:r>
          <a:endParaRPr lang="ru-RU" sz="1800" kern="1200" dirty="0"/>
        </a:p>
      </dsp:txBody>
      <dsp:txXfrm>
        <a:off x="2188776" y="1626536"/>
        <a:ext cx="3162851" cy="905253"/>
      </dsp:txXfrm>
    </dsp:sp>
    <dsp:sp modelId="{A2EFDF58-C895-4DC1-86AB-B00C938DA09C}">
      <dsp:nvSpPr>
        <dsp:cNvPr id="0" name=""/>
        <dsp:cNvSpPr/>
      </dsp:nvSpPr>
      <dsp:spPr>
        <a:xfrm>
          <a:off x="2000171" y="2656372"/>
          <a:ext cx="3400428" cy="10031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Самостоятельная деятельность детей</a:t>
          </a:r>
          <a:endParaRPr lang="ru-RU" sz="1800" kern="1200" dirty="0"/>
        </a:p>
      </dsp:txBody>
      <dsp:txXfrm>
        <a:off x="2049143" y="2705344"/>
        <a:ext cx="3302484" cy="90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484784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Наша жизнь в ДОУ</a:t>
            </a:r>
          </a:p>
        </p:txBody>
      </p:sp>
      <p:pic>
        <p:nvPicPr>
          <p:cNvPr id="1026" name="Picture 2" descr="https://push-aictenok15.edumsko.ru/uploads/7000/24294/section/359749/emblema_nepose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84" y="3429000"/>
            <a:ext cx="3240360" cy="31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4764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Панченко М.Л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922114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Формирование элементарных математических представлений</a:t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17163"/>
            <a:ext cx="3384376" cy="1916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141277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Непосредственно образовательная деятельность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37" y="1979296"/>
            <a:ext cx="2905472" cy="1971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79296"/>
            <a:ext cx="3166797" cy="19717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9752" y="3974881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- Самостоятельная деятельность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17413"/>
            <a:ext cx="1851670" cy="24408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417163"/>
            <a:ext cx="1944216" cy="21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848313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4. Художественно – эстетическое развитие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2592288" cy="15841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73255"/>
            <a:ext cx="3048000" cy="1925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15" y="3789040"/>
            <a:ext cx="1800200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71" y="3303929"/>
            <a:ext cx="2283718" cy="2833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41" y="3689648"/>
            <a:ext cx="206769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0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41805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Музыкальная деятельность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2664296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39" y="3429000"/>
            <a:ext cx="403244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404664"/>
            <a:ext cx="8229600" cy="657993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5. Физическое развитие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3240360" cy="24091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56" y="1340768"/>
            <a:ext cx="3096344" cy="220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21088"/>
            <a:ext cx="2952328" cy="1700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53769"/>
            <a:ext cx="3120693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862" y="476672"/>
            <a:ext cx="8229600" cy="850106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Пятиминутки для развития (внимания, памяти, мышления, подготовка руки к письму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7488832" cy="4525963"/>
          </a:xfrm>
        </p:spPr>
        <p:txBody>
          <a:bodyPr/>
          <a:lstStyle/>
          <a:p>
            <a:r>
              <a:rPr lang="ru-RU" sz="1800" dirty="0">
                <a:latin typeface="Book Antiqua" panose="02040602050305030304" pitchFamily="18" charset="0"/>
              </a:rPr>
              <a:t>дети выполняют определенные задания 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1"/>
            <a:ext cx="3240360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1"/>
            <a:ext cx="3059832" cy="2235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12266"/>
            <a:ext cx="3240360" cy="19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77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059016" cy="70609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Организация прогулки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09" y="1672208"/>
            <a:ext cx="2322587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19" y="4653136"/>
            <a:ext cx="2915816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12975"/>
            <a:ext cx="3168352" cy="1843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1944216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1099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Подвижные игры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520" y="95640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Самостоятельная деятельность детей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4077072"/>
            <a:ext cx="220299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7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63408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Организация сна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4"/>
            <a:ext cx="2304256" cy="2088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4392488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торая половина дня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99793"/>
            <a:ext cx="2448272" cy="1728192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933395"/>
              </p:ext>
            </p:extLst>
          </p:nvPr>
        </p:nvGraphicFramePr>
        <p:xfrm>
          <a:off x="3286200" y="2060848"/>
          <a:ext cx="5400600" cy="423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5696" y="1772816"/>
            <a:ext cx="263863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48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8229600" cy="49006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Основные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затруднения всей группы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ru-RU" sz="2000" b="1" dirty="0" smtClean="0">
                <a:latin typeface="Book Antiqua" panose="02040602050305030304" pitchFamily="18" charset="0"/>
              </a:rPr>
              <a:t>Речевое </a:t>
            </a:r>
            <a:r>
              <a:rPr lang="ru-RU" sz="2000" b="1" dirty="0">
                <a:latin typeface="Book Antiqua" panose="02040602050305030304" pitchFamily="18" charset="0"/>
              </a:rPr>
              <a:t>развитие:</a:t>
            </a:r>
            <a:r>
              <a:rPr lang="ru-RU" sz="2000" dirty="0">
                <a:latin typeface="Book Antiqua" panose="02040602050305030304" pitchFamily="18" charset="0"/>
              </a:rPr>
              <a:t> пересказ сказок, рассказов</a:t>
            </a:r>
            <a:r>
              <a:rPr lang="ru-RU" sz="2000" dirty="0" smtClean="0">
                <a:latin typeface="Book Antiqua" panose="02040602050305030304" pitchFamily="18" charset="0"/>
              </a:rPr>
              <a:t>, составление рассказов,  </a:t>
            </a:r>
            <a:r>
              <a:rPr lang="ru-RU" sz="2000" dirty="0">
                <a:latin typeface="Book Antiqua" panose="02040602050305030304" pitchFamily="18" charset="0"/>
              </a:rPr>
              <a:t>не владеют средствами звукового анализа слов, не могут определить основные качественные характеристики звуков в слове (гласный – согласный), место звука в слове</a:t>
            </a:r>
          </a:p>
          <a:p>
            <a:r>
              <a:rPr lang="ru-RU" sz="2000" b="1" dirty="0" smtClean="0">
                <a:latin typeface="Book Antiqua" panose="02040602050305030304" pitchFamily="18" charset="0"/>
              </a:rPr>
              <a:t>Социально </a:t>
            </a:r>
            <a:r>
              <a:rPr lang="ru-RU" sz="2000" b="1" dirty="0">
                <a:latin typeface="Book Antiqua" panose="02040602050305030304" pitchFamily="18" charset="0"/>
              </a:rPr>
              <a:t>– коммуникативное развитие</a:t>
            </a:r>
            <a:r>
              <a:rPr lang="ru-RU" sz="2000" dirty="0">
                <a:latin typeface="Book Antiqua" panose="02040602050305030304" pitchFamily="18" charset="0"/>
              </a:rPr>
              <a:t>: 45% детей не могут согласовывать в игровой деятельности свои интересы и интересы партнеров, объяснять замыслы, адресовать обращение партнеру.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026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Пути решения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139136" cy="4525963"/>
          </a:xfrm>
        </p:spPr>
        <p:txBody>
          <a:bodyPr/>
          <a:lstStyle/>
          <a:p>
            <a:r>
              <a:rPr lang="ru-RU" sz="1800" dirty="0">
                <a:latin typeface="Book Antiqua" panose="02040602050305030304" pitchFamily="18" charset="0"/>
              </a:rPr>
              <a:t>создать условия для развития речи у детей: 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- речевой уголок, оснащенный наглядным, игровым и демонстрационным материалом, обеспечивающий более высокий уровень познавательного развития детей и провоцирующий речевую активность, комплексы пальчиковых игр, тематические альбомы, игры для обогащения словарного запаса, формирования грамматического строя, связной речи, развития фонематического слуха и мелкой моторики. 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использование опорных схем и картинок в обучении рассказыванию и др</a:t>
            </a:r>
            <a:r>
              <a:rPr lang="ru-RU" sz="1800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систематически использовать специально организуемые разные виды детской деятельности для формирования нового эмоционального опыта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521109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772" y="42188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AngsanaUPC" panose="02020603050405020304" pitchFamily="18" charset="-34"/>
              </a:rPr>
              <a:t>Самостоятельная деятельность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3" y="1039443"/>
            <a:ext cx="1779662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82" y="1208694"/>
            <a:ext cx="1892746" cy="2436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63" y="3776540"/>
            <a:ext cx="2170797" cy="2606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77" y="4204100"/>
            <a:ext cx="3024336" cy="2179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4127"/>
            <a:ext cx="2520280" cy="191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042792" cy="70609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«Овощной калейдоскоп»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2736304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15216"/>
            <a:ext cx="2088232" cy="3001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24" y="1038746"/>
            <a:ext cx="2196244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4492">
            <a:off x="1561741" y="3999193"/>
            <a:ext cx="2335138" cy="1849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89" y="3955576"/>
            <a:ext cx="2090918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84" y="3717032"/>
            <a:ext cx="1923678" cy="26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ÑÐ¿Ð°ÑÐ¸Ð±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80648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3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75" y="1124744"/>
            <a:ext cx="3168352" cy="2164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3096344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2952328" cy="2276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483807"/>
            <a:ext cx="327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Трудовая деятельность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7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9672" y="692696"/>
            <a:ext cx="6643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Утренняя гимнастика </a:t>
            </a:r>
            <a:endParaRPr lang="ru-RU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4470"/>
            <a:ext cx="3024336" cy="2204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39" y="3284984"/>
            <a:ext cx="3619398" cy="2852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904656" cy="54166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Организация питания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20" y="1156818"/>
            <a:ext cx="1872208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9" y="3717032"/>
            <a:ext cx="1779662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12" y="4047675"/>
            <a:ext cx="2139702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93" y="3955675"/>
            <a:ext cx="2002727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68" y="972372"/>
            <a:ext cx="1876684" cy="2744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00" y="972372"/>
            <a:ext cx="2207234" cy="29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8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12118"/>
            <a:ext cx="555496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Browallia New" panose="020B0604020202020204" pitchFamily="34" charset="-34"/>
              </a:rPr>
              <a:t>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Browallia New" panose="020B0604020202020204" pitchFamily="34" charset="-34"/>
              </a:rPr>
              <a:t>Минутки с колокольчиком»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cs typeface="Browallia New" panose="020B0604020202020204" pitchFamily="34" charset="-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4104456" cy="2808312"/>
          </a:xfrm>
          <a:prstGeom prst="rect">
            <a:avLst/>
          </a:prstGeom>
        </p:spPr>
      </p:pic>
      <p:pic>
        <p:nvPicPr>
          <p:cNvPr id="1028" name="Picture 4" descr="http://www.gifki.org/data/media/1064/rozhdestvenskiy-kolokolchik-animatsionnaya-kartinka-009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72" y="721704"/>
            <a:ext cx="915185" cy="11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st.depositphotos.com/1526816/1803/v/950/depositphotos_18035713-stock-illustration-a-face-of-a-gir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1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Образовательная деятельность в соответствии с направлениями развития ребенка, представленными в пяти образовательных областях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7639"/>
            <a:ext cx="7283152" cy="2731442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1. Социально – коммуникативное развитие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2016224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82" y="2204864"/>
            <a:ext cx="2283718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04356"/>
            <a:ext cx="2952328" cy="2148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99" y="1967463"/>
            <a:ext cx="2016224" cy="25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2. Речевое развитие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59" y="930467"/>
            <a:ext cx="2376264" cy="15984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39" y="936137"/>
            <a:ext cx="1995686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4581128"/>
            <a:ext cx="2987824" cy="172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46138"/>
            <a:ext cx="2026568" cy="2582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55" y="2742238"/>
            <a:ext cx="2707284" cy="1838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55014"/>
            <a:ext cx="3682752" cy="23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3. Познавательное развитие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41" y="1466745"/>
            <a:ext cx="1789856" cy="2102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86" y="86656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Конструирование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65" y="4241158"/>
            <a:ext cx="2681851" cy="2159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0856"/>
            <a:ext cx="1836204" cy="2214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3724634"/>
            <a:ext cx="250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кспериментирование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1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271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AngsanaUPC</vt:lpstr>
      <vt:lpstr>Arial</vt:lpstr>
      <vt:lpstr>Book Antiqua</vt:lpstr>
      <vt:lpstr>Browallia New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питания</vt:lpstr>
      <vt:lpstr>«Минутки с колокольчиком»</vt:lpstr>
      <vt:lpstr>Образовательная деятельность в соответствии с направлениями развития ребенка, представленными в пяти образовательных областях</vt:lpstr>
      <vt:lpstr>2. Речевое развитие</vt:lpstr>
      <vt:lpstr>3. Познавательное развитие</vt:lpstr>
      <vt:lpstr>Формирование элементарных математических представлений </vt:lpstr>
      <vt:lpstr>4. Художественно – эстетическое развитие</vt:lpstr>
      <vt:lpstr>Музыкальная деятельность </vt:lpstr>
      <vt:lpstr>5. Физическое развитие</vt:lpstr>
      <vt:lpstr>Пятиминутки для развития (внимания, памяти, мышления, подготовка руки к письму)</vt:lpstr>
      <vt:lpstr>Организация прогулки</vt:lpstr>
      <vt:lpstr>Организация сна</vt:lpstr>
      <vt:lpstr>Вторая половина дня</vt:lpstr>
      <vt:lpstr>Основные затруднения всей группы </vt:lpstr>
      <vt:lpstr>Пути решения</vt:lpstr>
      <vt:lpstr>«Овощной калейдоскоп»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PC</cp:lastModifiedBy>
  <cp:revision>63</cp:revision>
  <dcterms:created xsi:type="dcterms:W3CDTF">2014-11-07T17:01:55Z</dcterms:created>
  <dcterms:modified xsi:type="dcterms:W3CDTF">2019-03-31T13:43:58Z</dcterms:modified>
</cp:coreProperties>
</file>