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800" i="1" dirty="0">
                <a:solidFill>
                  <a:srgbClr val="0070C0"/>
                </a:solidFill>
              </a:rPr>
              <a:t>Подготовка ребенка к </a:t>
            </a:r>
            <a:r>
              <a:rPr lang="ru-RU" sz="2800" i="1" dirty="0" smtClean="0">
                <a:solidFill>
                  <a:srgbClr val="0070C0"/>
                </a:solidFill>
              </a:rPr>
              <a:t>школе</a:t>
            </a:r>
            <a:br>
              <a:rPr lang="ru-RU" sz="2800" i="1" dirty="0" smtClean="0">
                <a:solidFill>
                  <a:srgbClr val="0070C0"/>
                </a:solidFill>
              </a:rPr>
            </a:br>
            <a:endParaRPr lang="ru-RU" sz="2800" i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36296" y="6453336"/>
            <a:ext cx="1694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Кузнецова К.С.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9521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-675456"/>
            <a:ext cx="7520940" cy="54864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164388" cy="4563845"/>
          </a:xfrm>
        </p:spPr>
        <p:txBody>
          <a:bodyPr>
            <a:noAutofit/>
          </a:bodyPr>
          <a:lstStyle/>
          <a:p>
            <a:pPr algn="ctr"/>
            <a:r>
              <a:rPr lang="ru-RU" sz="1200" dirty="0">
                <a:solidFill>
                  <a:srgbClr val="0070C0"/>
                </a:solidFill>
              </a:rPr>
              <a:t>Рекомендации родителям </a:t>
            </a:r>
            <a:r>
              <a:rPr lang="ru-RU" sz="1200" dirty="0" smtClean="0">
                <a:solidFill>
                  <a:srgbClr val="0070C0"/>
                </a:solidFill>
              </a:rPr>
              <a:t>дошкольника</a:t>
            </a:r>
            <a:endParaRPr lang="ru-RU" sz="1200" dirty="0"/>
          </a:p>
          <a:p>
            <a:r>
              <a:rPr lang="ru-RU" sz="1050" dirty="0"/>
              <a:t>Чтобы ваш ребенок с радостью пошел в первый класс и был подготовлен к обучению в школе, чтобы его учеба была успешной и продуктивной, прислушайтесь к следующим рекомендациям</a:t>
            </a:r>
            <a:r>
              <a:rPr lang="ru-RU" sz="1050" dirty="0" smtClean="0"/>
              <a:t>:</a:t>
            </a:r>
            <a:endParaRPr lang="ru-RU" sz="1050" dirty="0"/>
          </a:p>
          <a:p>
            <a:pPr>
              <a:lnSpc>
                <a:spcPct val="150000"/>
              </a:lnSpc>
            </a:pPr>
            <a:r>
              <a:rPr lang="ru-RU" sz="1100" dirty="0"/>
              <a:t>1. Не будьте слишком требовательны к ребенку</a:t>
            </a:r>
            <a:r>
              <a:rPr lang="ru-RU" sz="1100" dirty="0" smtClean="0"/>
              <a:t>.</a:t>
            </a:r>
            <a:endParaRPr lang="ru-RU" sz="1100" dirty="0"/>
          </a:p>
          <a:p>
            <a:pPr>
              <a:lnSpc>
                <a:spcPct val="150000"/>
              </a:lnSpc>
            </a:pPr>
            <a:r>
              <a:rPr lang="ru-RU" sz="1100" dirty="0"/>
              <a:t>2. Ребенок имеет право на ошибку, ведь ошибаться свойственно всем людям, в том числе и взрослым</a:t>
            </a:r>
            <a:r>
              <a:rPr lang="ru-RU" sz="1100" dirty="0" smtClean="0"/>
              <a:t>.</a:t>
            </a:r>
            <a:endParaRPr lang="ru-RU" sz="1100" dirty="0"/>
          </a:p>
          <a:p>
            <a:pPr>
              <a:lnSpc>
                <a:spcPct val="150000"/>
              </a:lnSpc>
            </a:pPr>
            <a:r>
              <a:rPr lang="ru-RU" sz="1100" dirty="0"/>
              <a:t>3. Следите, чтобы нагрузка не была для ребенка чрезмерной</a:t>
            </a:r>
            <a:r>
              <a:rPr lang="ru-RU" sz="1100" dirty="0" smtClean="0"/>
              <a:t>.</a:t>
            </a:r>
            <a:endParaRPr lang="ru-RU" sz="1100" dirty="0"/>
          </a:p>
          <a:p>
            <a:pPr>
              <a:lnSpc>
                <a:spcPct val="150000"/>
              </a:lnSpc>
            </a:pPr>
            <a:r>
              <a:rPr lang="ru-RU" sz="1100" dirty="0"/>
              <a:t>4. Если вы видите, что у ребенка есть проблемы, то не бойтесь обращаться за помощью к специалистам: логопеду, психологу и т. д</a:t>
            </a:r>
            <a:r>
              <a:rPr lang="ru-RU" sz="1100" dirty="0" smtClean="0"/>
              <a:t>.</a:t>
            </a:r>
            <a:endParaRPr lang="ru-RU" sz="1100" dirty="0"/>
          </a:p>
          <a:p>
            <a:pPr>
              <a:lnSpc>
                <a:spcPct val="150000"/>
              </a:lnSpc>
            </a:pPr>
            <a:r>
              <a:rPr lang="ru-RU" sz="1100" dirty="0"/>
              <a:t>5. Учеба должна гармонично совмещаться с отдыхом, поэтому устраивайте ребенку небольшие праздники и сюрпризы, например, отправьтесь в выходные дни в цирк, музей, парк и т. д</a:t>
            </a:r>
            <a:r>
              <a:rPr lang="ru-RU" sz="1100" dirty="0" smtClean="0"/>
              <a:t>.</a:t>
            </a:r>
            <a:endParaRPr lang="ru-RU" sz="1100" dirty="0"/>
          </a:p>
          <a:p>
            <a:pPr>
              <a:lnSpc>
                <a:spcPct val="150000"/>
              </a:lnSpc>
            </a:pPr>
            <a:r>
              <a:rPr lang="ru-RU" sz="1100" dirty="0"/>
              <a:t>6. Следите за распорядком дня, чтобы ребенок просыпался и ложился спать в одно и то же время, чтобы он достаточно времени проводил на свежем воздухе, чтобы его сон был спокойным и полноценным. Исключите перед сном подвижные игры и другую активную деятельность. Хорошей и полезной семейной традицией может стать чтение книги всей семьей перед сном</a:t>
            </a:r>
            <a:r>
              <a:rPr lang="ru-RU" sz="1100" dirty="0" smtClean="0"/>
              <a:t>.</a:t>
            </a:r>
            <a:endParaRPr lang="ru-RU" sz="1100" dirty="0"/>
          </a:p>
          <a:p>
            <a:pPr>
              <a:lnSpc>
                <a:spcPct val="150000"/>
              </a:lnSpc>
            </a:pPr>
            <a:r>
              <a:rPr lang="ru-RU" sz="1100" dirty="0"/>
              <a:t>7. Питание должно быть сбалансированным, не рекомендуются перекусы</a:t>
            </a:r>
            <a:r>
              <a:rPr lang="ru-RU" sz="1100" dirty="0" smtClean="0"/>
              <a:t>.</a:t>
            </a:r>
            <a:endParaRPr lang="ru-RU" sz="1100" dirty="0"/>
          </a:p>
          <a:p>
            <a:pPr>
              <a:lnSpc>
                <a:spcPct val="150000"/>
              </a:lnSpc>
            </a:pPr>
            <a:r>
              <a:rPr lang="ru-RU" sz="1100" dirty="0"/>
              <a:t>8. Наблюдайте, как ребенок реагирует на различные ситуации, как выражает свои эмоции, как себя ведет в общественных местах. Ребенок шести-семи лет должен управлять своими желаниями и адекватно выражать свои эмоции, понимать, что не всегда все будет происходить так, как этого хочет он. Следует уделить особое внимание ребенку, если он в дошкольном возрасте может прилюдно устроить скандал в магазине, если вы ему что-то не покупаете, если он агрессивно реагирует на свой проигрыш в игре и т. п</a:t>
            </a:r>
            <a:r>
              <a:rPr lang="ru-RU" sz="1100" dirty="0" smtClean="0"/>
              <a:t>.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4090927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-581480"/>
            <a:ext cx="7520940" cy="54864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7876356" cy="4419829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ru-RU" sz="1100" dirty="0"/>
              <a:t>9. Обеспечьте для домашних занятий ребенку все необходимые материалы, чтобы в любое время он мог взять пластилин и начать лепить, взять альбом и краски и порисовать и т. д. Для материалов отведите отдельное место, чтобы ребенок самостоятельно ими распоряжался и держал их в порядке.</a:t>
            </a:r>
          </a:p>
          <a:p>
            <a:pPr>
              <a:lnSpc>
                <a:spcPct val="170000"/>
              </a:lnSpc>
            </a:pPr>
            <a:r>
              <a:rPr lang="ru-RU" sz="1100" dirty="0"/>
              <a:t>10. Если ребенок устал заниматься, не доделав задание, то не настаивайте, дайте ему несколько минут на отдых, а затем вернитесь к выполнению задания. Но все-таки постепенно приучайте ребенка, чтобы он в течение пятнадцати-двадцати минут мог заниматься одним делом, не отвлекаясь.</a:t>
            </a:r>
          </a:p>
          <a:p>
            <a:pPr>
              <a:lnSpc>
                <a:spcPct val="170000"/>
              </a:lnSpc>
            </a:pPr>
            <a:r>
              <a:rPr lang="ru-RU" sz="1100" dirty="0"/>
              <a:t>11. Если ребенок отказывается выполнять задание, то попробуйте найти способ, чтобы заинтересовать его. Для этого используйте свою фантазию, не бойтесь придумывать что-то интересное, но ни в коем случае не пугайте ребенка, что лишите его сладостей, что не пустите его гулять и т. п. Будьте терпеливы к капризам вашего ребенка.</a:t>
            </a:r>
          </a:p>
          <a:p>
            <a:pPr>
              <a:lnSpc>
                <a:spcPct val="170000"/>
              </a:lnSpc>
            </a:pPr>
            <a:r>
              <a:rPr lang="ru-RU" sz="1100" dirty="0"/>
              <a:t>12. Обеспечьте ребенку развивающее пространство, то есть стремитесь, чтобы вашего малыша окружало как можно меньше бесполезных вещей, игр, предметов.</a:t>
            </a:r>
          </a:p>
          <a:p>
            <a:pPr>
              <a:lnSpc>
                <a:spcPct val="170000"/>
              </a:lnSpc>
            </a:pPr>
            <a:r>
              <a:rPr lang="ru-RU" sz="1100" dirty="0"/>
              <a:t>13. Рассказывайте ребенку, как вы учились в школе, как вы пошли в первый класс, просматривайте вместе свои школьные фотографии.</a:t>
            </a:r>
          </a:p>
          <a:p>
            <a:pPr>
              <a:lnSpc>
                <a:spcPct val="170000"/>
              </a:lnSpc>
            </a:pPr>
            <a:r>
              <a:rPr lang="ru-RU" sz="1100" dirty="0"/>
              <a:t>14. Формируйте у ребенка положительное отношение к школе, что у него там будет много друзей, там очень интересно, учителя очень хорошие и добрые. Нельзя пугать его двойками, наказанием за плохое поведение и т. п.</a:t>
            </a:r>
          </a:p>
          <a:p>
            <a:pPr>
              <a:lnSpc>
                <a:spcPct val="170000"/>
              </a:lnSpc>
            </a:pPr>
            <a:r>
              <a:rPr lang="ru-RU" sz="1100" dirty="0"/>
              <a:t>15. Обратите внимание, знает и использует ли ваш ребенок такие слова, как «здравствуйте», «до свидания», «извините», «спасибо» и т. п. Если нет, то, возможно, этих слов нет в вашем лексиконе. Лучше всего не отдавать ребенку команды: принеси то, сделай это, убери на место, - а превратить их в вежливые просьбы. Известно, что дети копируют поведение, манеру говорить своих родителей.</a:t>
            </a:r>
          </a:p>
          <a:p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291230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-581480"/>
            <a:ext cx="7520940" cy="54864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7876356" cy="4347821"/>
          </a:xfrm>
        </p:spPr>
        <p:txBody>
          <a:bodyPr/>
          <a:lstStyle/>
          <a:p>
            <a:pPr algn="ctr"/>
            <a:r>
              <a:rPr lang="ru-RU" i="1" dirty="0"/>
              <a:t>Приближается то время, когда ваш ребенок будет носить гордое звание первоклассника. И в связи с этим у родителей возникает масса волнений и переживаний: где и как подготовить ребенка к школе, нужно ли это, что ребенок должен знать и уметь перед школой, в шесть или семь лет отдать его в первый класс и так далее. Универсального ответа на эти вопросы нет – каждый ребенок </a:t>
            </a:r>
            <a:r>
              <a:rPr lang="ru-RU" sz="1800" i="1" dirty="0">
                <a:solidFill>
                  <a:srgbClr val="FF0000"/>
                </a:solidFill>
              </a:rPr>
              <a:t>индивидуален</a:t>
            </a:r>
            <a:r>
              <a:rPr lang="ru-RU" i="1" dirty="0"/>
              <a:t>. Некоторые дети уже в шесть лет полностью готовы к школе, а с другими детьми в семь лет возникает много хлопот. Но одно можно сказать точно – готовить детей к школе обязательно нужно, потому что это станет отличным подспорьем в первом классе, поможет в обучении, значительно облегчит адаптационный период</a:t>
            </a:r>
            <a:r>
              <a:rPr lang="ru-RU" i="1" dirty="0" smtClean="0"/>
              <a:t>.</a:t>
            </a:r>
          </a:p>
          <a:p>
            <a:pPr algn="ctr"/>
            <a:endParaRPr lang="ru-RU" i="1" dirty="0"/>
          </a:p>
          <a:p>
            <a:pPr algn="ctr"/>
            <a:r>
              <a:rPr lang="ru-RU" i="1" dirty="0"/>
              <a:t>Подготовка ребенка к школе – это целый комплекс знаний, умений и навыков, которыми должен владеть дошкольник. И сюда входит далеко не только совокупность необходимых знаний. Итак, что подразумевает качественная подготовка к школе?</a:t>
            </a:r>
          </a:p>
        </p:txBody>
      </p:sp>
    </p:spTree>
    <p:extLst>
      <p:ext uri="{BB962C8B-B14F-4D97-AF65-F5344CB8AC3E}">
        <p14:creationId xmlns:p14="http://schemas.microsoft.com/office/powerpoint/2010/main" val="3359685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>
                <a:solidFill>
                  <a:srgbClr val="0070C0"/>
                </a:solidFill>
              </a:rPr>
              <a:t>Физиологическая готовность ребенка к школе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     Этот </a:t>
            </a:r>
            <a:r>
              <a:rPr lang="ru-RU" dirty="0"/>
              <a:t>аспект означает, что ребенок должен быть готов к обучению в школе физически. То есть состояние его здоровья должно позволять успешно проходить образовательную программу. Если у ребенка имеются серьезные отклонения в психическом и физическом здоровье, то он должен обучаться в специальной коррекционной школе, предусматривающей особенности его здоровья. Кроме этого, физиологическая готовность подразумевает развитие мелкой моторики </a:t>
            </a:r>
            <a:r>
              <a:rPr lang="ru-RU" i="1" u="sng" dirty="0">
                <a:solidFill>
                  <a:srgbClr val="FF0000"/>
                </a:solidFill>
              </a:rPr>
              <a:t>(пальчиков), </a:t>
            </a:r>
            <a:r>
              <a:rPr lang="ru-RU" dirty="0"/>
              <a:t>координации движения. Ребенок должен знать, в какой руке и как нужно держать ручку. А также ребенок при поступлении в первый класс должен знать, соблюдать и понимать важность соблюдения основных гигиенических норм: правильная поза за столом, осанка и т. п.</a:t>
            </a:r>
          </a:p>
          <a:p>
            <a:endParaRPr lang="ru-RU" dirty="0"/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5478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>
                <a:solidFill>
                  <a:srgbClr val="0070C0"/>
                </a:solidFill>
              </a:rPr>
              <a:t>Психологическая готовность ребенка к школе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377175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Психологический аспект включает в себя три компонента: </a:t>
            </a:r>
            <a:endParaRPr lang="ru-RU" dirty="0" smtClean="0">
              <a:solidFill>
                <a:srgbClr val="0070C0"/>
              </a:solidFill>
            </a:endParaRPr>
          </a:p>
          <a:p>
            <a:pPr>
              <a:buFont typeface="Arial" charset="0"/>
              <a:buChar char="•"/>
            </a:pPr>
            <a:r>
              <a:rPr lang="ru-RU" dirty="0" smtClean="0"/>
              <a:t>интеллектуальная готовность</a:t>
            </a:r>
          </a:p>
          <a:p>
            <a:pPr>
              <a:buFont typeface="Arial" charset="0"/>
              <a:buChar char="•"/>
            </a:pPr>
            <a:r>
              <a:rPr lang="ru-RU" dirty="0" smtClean="0"/>
              <a:t> личностная </a:t>
            </a:r>
            <a:r>
              <a:rPr lang="ru-RU" dirty="0"/>
              <a:t>и </a:t>
            </a:r>
            <a:r>
              <a:rPr lang="ru-RU" dirty="0" smtClean="0"/>
              <a:t>социальная</a:t>
            </a:r>
          </a:p>
          <a:p>
            <a:pPr>
              <a:buFont typeface="Arial" charset="0"/>
              <a:buChar char="•"/>
            </a:pPr>
            <a:r>
              <a:rPr lang="ru-RU" dirty="0" smtClean="0"/>
              <a:t> эмоционально-волевая</a:t>
            </a:r>
          </a:p>
          <a:p>
            <a:pPr marL="0" indent="0"/>
            <a:r>
              <a:rPr lang="ru-RU" dirty="0">
                <a:solidFill>
                  <a:srgbClr val="0070C0"/>
                </a:solidFill>
              </a:rPr>
              <a:t>Интеллектуальная готовность к школе означает</a:t>
            </a:r>
            <a:r>
              <a:rPr lang="ru-RU" dirty="0" smtClean="0">
                <a:solidFill>
                  <a:srgbClr val="0070C0"/>
                </a:solidFill>
              </a:rPr>
              <a:t>:</a:t>
            </a:r>
            <a:endParaRPr lang="ru-RU" dirty="0">
              <a:solidFill>
                <a:srgbClr val="0070C0"/>
              </a:solidFill>
            </a:endParaRPr>
          </a:p>
          <a:p>
            <a:pPr marL="0" indent="0"/>
            <a:r>
              <a:rPr lang="ru-RU" dirty="0">
                <a:solidFill>
                  <a:srgbClr val="0070C0"/>
                </a:solidFill>
              </a:rPr>
              <a:t>к первому классу у ребенка должен быть запас определенных знаний;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он </a:t>
            </a:r>
            <a:r>
              <a:rPr lang="ru-RU" dirty="0"/>
              <a:t>доложен ориентироваться в пространстве, то есть знать, как пройти в школу и обратно, до магазина и так далее;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ребенок должен стремиться к получению новых знаний, то есть он должен быть любознателен;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должны соответствовать возрасту развитие памяти, речи, мышления.</a:t>
            </a:r>
          </a:p>
        </p:txBody>
      </p:sp>
    </p:spTree>
    <p:extLst>
      <p:ext uri="{BB962C8B-B14F-4D97-AF65-F5344CB8AC3E}">
        <p14:creationId xmlns:p14="http://schemas.microsoft.com/office/powerpoint/2010/main" val="3436505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548640"/>
            <a:ext cx="7520940" cy="54864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40"/>
            <a:ext cx="7876356" cy="449183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Личностная и социальная готовность подразумевает следующее:</a:t>
            </a:r>
          </a:p>
          <a:p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ребенок должен быть коммуникабельным, то есть уметь общаться со сверстниками и взрослыми; 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в </a:t>
            </a:r>
            <a:r>
              <a:rPr lang="ru-RU" dirty="0"/>
              <a:t>общении не должно проявляться агрессии, а при ссоре с другим ребенком должен уметь оценивать и искать выход из проблемной ситуации; </a:t>
            </a:r>
            <a:endParaRPr lang="ru-RU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ребенок </a:t>
            </a:r>
            <a:r>
              <a:rPr lang="ru-RU" dirty="0"/>
              <a:t>должен понимать и признавать авторитет взрослых</a:t>
            </a:r>
            <a:r>
              <a:rPr lang="ru-RU" dirty="0" smtClean="0"/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smtClean="0"/>
              <a:t>Толерантность - это </a:t>
            </a:r>
            <a:r>
              <a:rPr lang="ru-RU" dirty="0"/>
              <a:t>означает, что ребенок должен адекватно реагировать на конструктивные замечания взрослых и сверстников;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нравственное развитие, ребенок должен понимать, что хорошо, а что – плохо;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ребенок должен принимать поставленную педагогом задачу, внимательно выслушивая, уточняя неясные моменты, а после выполнения он должен адекватно оценивать свою работу, признавать свои ошибки, если таковые имеются.</a:t>
            </a:r>
          </a:p>
        </p:txBody>
      </p:sp>
    </p:spTree>
    <p:extLst>
      <p:ext uri="{BB962C8B-B14F-4D97-AF65-F5344CB8AC3E}">
        <p14:creationId xmlns:p14="http://schemas.microsoft.com/office/powerpoint/2010/main" val="1906265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dirty="0">
                <a:solidFill>
                  <a:srgbClr val="0070C0"/>
                </a:solidFill>
              </a:rPr>
              <a:t>Эмоционально-волевая готовность ребенка к школе предполагает:</a:t>
            </a:r>
            <a:br>
              <a:rPr lang="ru-RU" sz="1600" dirty="0">
                <a:solidFill>
                  <a:srgbClr val="0070C0"/>
                </a:solidFill>
              </a:rPr>
            </a:b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020372" cy="377175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понимание ребенком, почему он идет в школу, важность обучения</a:t>
            </a:r>
            <a:r>
              <a:rPr lang="ru-RU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наличие </a:t>
            </a:r>
            <a:r>
              <a:rPr lang="ru-RU" dirty="0"/>
              <a:t>интереса к учению и получению новых знаний</a:t>
            </a:r>
            <a:r>
              <a:rPr lang="ru-RU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способность </a:t>
            </a:r>
            <a:r>
              <a:rPr lang="ru-RU" dirty="0"/>
              <a:t>ребенка выполнять задание, которое ему не совсем по душе, но этого требует учебная программа</a:t>
            </a:r>
            <a:r>
              <a:rPr lang="ru-RU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усидчивость </a:t>
            </a:r>
            <a:r>
              <a:rPr lang="ru-RU" dirty="0"/>
              <a:t>– способность в течение определенного времени внимательно слушать взрослого и выполнять задания, не отвлекаясь на посторонние предметы и дела.</a:t>
            </a:r>
          </a:p>
          <a:p>
            <a:pPr algn="ctr"/>
            <a:r>
              <a:rPr lang="ru-RU" dirty="0">
                <a:solidFill>
                  <a:srgbClr val="0070C0"/>
                </a:solidFill>
              </a:rPr>
              <a:t>Познавательная готовность ребенка к школе</a:t>
            </a:r>
          </a:p>
          <a:p>
            <a:endParaRPr lang="ru-RU" dirty="0"/>
          </a:p>
          <a:p>
            <a:r>
              <a:rPr lang="ru-RU" dirty="0"/>
              <a:t>Данный аспект означает, что будущий первоклассник должен обладать определенным комплексом знаний и умений, который понадобится для успешного обучения в школе. Итак, что должен знать и уметь ребенок в шесть-семь лет?</a:t>
            </a:r>
          </a:p>
        </p:txBody>
      </p:sp>
    </p:spTree>
    <p:extLst>
      <p:ext uri="{BB962C8B-B14F-4D97-AF65-F5344CB8AC3E}">
        <p14:creationId xmlns:p14="http://schemas.microsoft.com/office/powerpoint/2010/main" val="1384270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675456"/>
            <a:ext cx="7520940" cy="54864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6632"/>
            <a:ext cx="8020372" cy="4563845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solidFill>
                  <a:srgbClr val="0070C0"/>
                </a:solidFill>
              </a:rPr>
              <a:t>Внимание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Заниматься каким-либо делом, не отвлекаясь, в течение двадцати-тридцати минут. Находить сходства и отличия между предметами, картинками.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Уметь выполнять работу по образцу, например, с точностью воспроизводить на своем листе бумаги узор, копировать движения человека и так далее.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Легко играть в игры на внимательность, где требуется быстрота реакции. Например, называйте живое существо, но перед игрой обсудите правила: если ребенок услышит домашнее животное, то он должен хлопнуть в ладоши, если дикое – постучать ногами, если птица – помахать руками.</a:t>
            </a:r>
          </a:p>
          <a:p>
            <a:r>
              <a:rPr lang="ru-RU" dirty="0">
                <a:solidFill>
                  <a:srgbClr val="0070C0"/>
                </a:solidFill>
              </a:rPr>
              <a:t>Математика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Цифры от 1 до 10.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Прямой счет от 1 до 10 и обратный счёт от 10 до 1.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Арифметические знаки « &gt; », « &lt; », « = ».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Деление круга, квадрата напополам, четыре части.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Ориентирование в пространстве и листе бумаги: справа, слева, вверху, внизу, над, под, за и т.д.</a:t>
            </a:r>
          </a:p>
          <a:p>
            <a:r>
              <a:rPr lang="ru-RU" dirty="0">
                <a:solidFill>
                  <a:srgbClr val="0070C0"/>
                </a:solidFill>
              </a:rPr>
              <a:t>Память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ru-RU" dirty="0"/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Запоминать 10-12 картинок.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Рассказывать по памяти стишков, скороговорок, пословиц, сказок и т.п.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Пересказывать текста из 4-5 предложений.</a:t>
            </a:r>
          </a:p>
        </p:txBody>
      </p:sp>
    </p:spTree>
    <p:extLst>
      <p:ext uri="{BB962C8B-B14F-4D97-AF65-F5344CB8AC3E}">
        <p14:creationId xmlns:p14="http://schemas.microsoft.com/office/powerpoint/2010/main" val="2919717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675456"/>
            <a:ext cx="7520940" cy="54864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236396" cy="4563845"/>
          </a:xfrm>
        </p:spPr>
        <p:txBody>
          <a:bodyPr>
            <a:noAutofit/>
          </a:bodyPr>
          <a:lstStyle/>
          <a:p>
            <a:r>
              <a:rPr lang="ru-RU" sz="1100" dirty="0" smtClean="0">
                <a:solidFill>
                  <a:srgbClr val="0070C0"/>
                </a:solidFill>
              </a:rPr>
              <a:t>Мышление.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 smtClean="0"/>
              <a:t>Заканчивать предложение, например, «Река широкая, а ручей…», «Суп горячий, а компот…» и т. п.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 smtClean="0"/>
              <a:t>Находить </a:t>
            </a:r>
            <a:r>
              <a:rPr lang="ru-RU" sz="1100" dirty="0"/>
              <a:t>лишнее слово из группы слов, например, «стол, стул, кровать, сапоги, кресло», «лиса, медведь, волк, собака, заяц» и т. д.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/>
              <a:t>Определять последовательность событий, что было сначала, а что – потом.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/>
              <a:t>Находить несоответствия в рисунках, стихах-небылицах.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/>
              <a:t>Складывать </a:t>
            </a:r>
            <a:r>
              <a:rPr lang="ru-RU" sz="1100" dirty="0" err="1"/>
              <a:t>пазлы</a:t>
            </a:r>
            <a:r>
              <a:rPr lang="ru-RU" sz="1100" dirty="0"/>
              <a:t> без помощи взрослого.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/>
              <a:t>Сложить из бумаги вместе со взрослым простой предмет: лодочку, кораблик.</a:t>
            </a:r>
          </a:p>
          <a:p>
            <a:r>
              <a:rPr lang="ru-RU" sz="1100" dirty="0">
                <a:solidFill>
                  <a:srgbClr val="0070C0"/>
                </a:solidFill>
              </a:rPr>
              <a:t>Мелкая моторика</a:t>
            </a:r>
            <a:r>
              <a:rPr lang="ru-RU" sz="1100" dirty="0" smtClean="0">
                <a:solidFill>
                  <a:srgbClr val="0070C0"/>
                </a:solidFill>
              </a:rPr>
              <a:t>.</a:t>
            </a:r>
            <a:endParaRPr lang="ru-RU" sz="11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/>
              <a:t>Правильно держать в руке ручку, карандаш, кисть и регулировать силу их нажима при письме и рисовании.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/>
              <a:t>Раскрашивать предметы и штриховать их, не выходя за контур.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/>
              <a:t>Вырезать ножницами по линии, нарисованной на бумаге.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/>
              <a:t>Выполнять аппликации.</a:t>
            </a:r>
          </a:p>
          <a:p>
            <a:r>
              <a:rPr lang="ru-RU" sz="1100" dirty="0"/>
              <a:t> </a:t>
            </a:r>
            <a:r>
              <a:rPr lang="ru-RU" sz="1100" dirty="0">
                <a:solidFill>
                  <a:srgbClr val="0070C0"/>
                </a:solidFill>
              </a:rPr>
              <a:t>Речь</a:t>
            </a:r>
            <a:r>
              <a:rPr lang="ru-RU" sz="1100" dirty="0" smtClean="0">
                <a:solidFill>
                  <a:srgbClr val="0070C0"/>
                </a:solidFill>
              </a:rPr>
              <a:t>.</a:t>
            </a:r>
            <a:endParaRPr lang="ru-RU" sz="11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/>
              <a:t>Составлять предложения из нескольких слов, например, кошка, двор, идти, солнечный зайчик, играть.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/>
              <a:t>Узнавать и называть сказку, загадку, стихотворение.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/>
              <a:t>Составлять связный рассказ по серии из 4-5 сюжетных картинок.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/>
              <a:t>Слушать чтение, рассказ взрослого, отвечать на элементарные вопросы по содержанию текста и иллюстрации.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/>
              <a:t>Различать в словах звуки.</a:t>
            </a:r>
          </a:p>
          <a:p>
            <a:r>
              <a:rPr lang="ru-RU" sz="1100" dirty="0">
                <a:solidFill>
                  <a:srgbClr val="0070C0"/>
                </a:solidFill>
              </a:rPr>
              <a:t>Окружающий мир</a:t>
            </a:r>
            <a:r>
              <a:rPr lang="ru-RU" sz="1100" dirty="0" smtClean="0">
                <a:solidFill>
                  <a:srgbClr val="0070C0"/>
                </a:solidFill>
              </a:rPr>
              <a:t>.</a:t>
            </a:r>
            <a:endParaRPr lang="ru-RU" sz="11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/>
              <a:t>Знать основные </a:t>
            </a:r>
            <a:r>
              <a:rPr lang="ru-RU" sz="1100" dirty="0" smtClean="0"/>
              <a:t>цвета, </a:t>
            </a:r>
            <a:r>
              <a:rPr lang="ru-RU" sz="1100" dirty="0"/>
              <a:t>домашних и диких животных, птиц, деревья, грибы, цветы, овощи, фрукты и так далее.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100" dirty="0"/>
              <a:t>Называть времена года, явления природы, перелетных и зимующих птиц, месяцы, дни недели, свои фамилию, имя и отчество, имена своих родителей и место их работы, свой город, адрес, какие бывают профессии.</a:t>
            </a:r>
          </a:p>
        </p:txBody>
      </p:sp>
    </p:spTree>
    <p:extLst>
      <p:ext uri="{BB962C8B-B14F-4D97-AF65-F5344CB8AC3E}">
        <p14:creationId xmlns:p14="http://schemas.microsoft.com/office/powerpoint/2010/main" val="2996536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020372" cy="4491837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Итоги диагностики о готовности к первому классу.</a:t>
            </a:r>
          </a:p>
          <a:p>
            <a:r>
              <a:rPr lang="ru-RU" dirty="0" smtClean="0"/>
              <a:t>Окружающий мир.</a:t>
            </a:r>
          </a:p>
          <a:p>
            <a:r>
              <a:rPr lang="ru-RU" dirty="0" smtClean="0"/>
              <a:t>Дети не знают что такое фамилия, имя и отчество.</a:t>
            </a:r>
          </a:p>
          <a:p>
            <a:r>
              <a:rPr lang="ru-RU" dirty="0" smtClean="0"/>
              <a:t>Затруднённо отвечают на вопросы:</a:t>
            </a:r>
          </a:p>
          <a:p>
            <a:r>
              <a:rPr lang="ru-RU" dirty="0" smtClean="0"/>
              <a:t>Как зовут родителей?</a:t>
            </a:r>
          </a:p>
          <a:p>
            <a:r>
              <a:rPr lang="ru-RU" dirty="0" smtClean="0"/>
              <a:t>Какой твой адрес?</a:t>
            </a:r>
          </a:p>
          <a:p>
            <a:r>
              <a:rPr lang="ru-RU" dirty="0" smtClean="0"/>
              <a:t>Когда твой день рождения?</a:t>
            </a:r>
          </a:p>
          <a:p>
            <a:r>
              <a:rPr lang="ru-RU" dirty="0" smtClean="0"/>
              <a:t>Времена года?</a:t>
            </a:r>
          </a:p>
          <a:p>
            <a:r>
              <a:rPr lang="ru-RU" dirty="0" smtClean="0"/>
              <a:t>Какой день недели?</a:t>
            </a:r>
          </a:p>
          <a:p>
            <a:r>
              <a:rPr lang="ru-RU" dirty="0" smtClean="0"/>
              <a:t>Какое время суток?</a:t>
            </a:r>
          </a:p>
          <a:p>
            <a:r>
              <a:rPr lang="ru-RU" dirty="0" smtClean="0"/>
              <a:t>На первый взгляд такие простые вопросы, но они важны для будущего первоклассника.</a:t>
            </a:r>
          </a:p>
          <a:p>
            <a:r>
              <a:rPr lang="ru-RU" dirty="0" smtClean="0"/>
              <a:t>Сложность также заключается в последовательности (диагностика с картинками),  в  обобщающих понятиях (назвать одним словом: шапка, кепка, косынка, панама (Головные уборы)).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150866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52</TotalTime>
  <Words>1790</Words>
  <Application>Microsoft Office PowerPoint</Application>
  <PresentationFormat>Экран (4:3)</PresentationFormat>
  <Paragraphs>99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Franklin Gothic Book</vt:lpstr>
      <vt:lpstr>Franklin Gothic Medium</vt:lpstr>
      <vt:lpstr>Tunga</vt:lpstr>
      <vt:lpstr>Wingdings</vt:lpstr>
      <vt:lpstr>Углы</vt:lpstr>
      <vt:lpstr>Подготовка ребенка к школе </vt:lpstr>
      <vt:lpstr>Презентация PowerPoint</vt:lpstr>
      <vt:lpstr>Физиологическая готовность ребенка к школе</vt:lpstr>
      <vt:lpstr>Психологическая готовность ребенка к школе</vt:lpstr>
      <vt:lpstr>Презентация PowerPoint</vt:lpstr>
      <vt:lpstr>Эмоционально-волевая готовность ребенка к школе предполагает: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ребенка к школе</dc:title>
  <dc:creator>Home</dc:creator>
  <cp:lastModifiedBy>Admin</cp:lastModifiedBy>
  <cp:revision>10</cp:revision>
  <dcterms:created xsi:type="dcterms:W3CDTF">2023-05-15T04:48:00Z</dcterms:created>
  <dcterms:modified xsi:type="dcterms:W3CDTF">2023-05-16T03:46:35Z</dcterms:modified>
</cp:coreProperties>
</file>