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7" r:id="rId2"/>
    <p:sldId id="268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25753-444C-4D26-80E6-E02404BB8AB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AD3064-416B-44DE-92B6-21E44F4F6265}">
      <dgm:prSet phldrT="[Текст]" custT="1"/>
      <dgm:spPr/>
      <dgm:t>
        <a:bodyPr/>
        <a:lstStyle/>
        <a:p>
          <a:r>
            <a:rPr lang="ru-RU" sz="480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endParaRPr lang="ru-RU" sz="4800" dirty="0"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0E7DD-C161-4BA1-956D-F8EAB6BD4DCE}" type="parTrans" cxnId="{82098C4B-825B-49FE-949D-C11277230129}">
      <dgm:prSet/>
      <dgm:spPr/>
      <dgm:t>
        <a:bodyPr/>
        <a:lstStyle/>
        <a:p>
          <a:endParaRPr lang="ru-RU"/>
        </a:p>
      </dgm:t>
    </dgm:pt>
    <dgm:pt modelId="{7EFBE3C4-2A55-49F6-83A3-39F9C661FA02}" type="sibTrans" cxnId="{82098C4B-825B-49FE-949D-C11277230129}">
      <dgm:prSet/>
      <dgm:spPr/>
      <dgm:t>
        <a:bodyPr/>
        <a:lstStyle/>
        <a:p>
          <a:endParaRPr lang="ru-RU"/>
        </a:p>
      </dgm:t>
    </dgm:pt>
    <dgm:pt modelId="{27C718D3-C184-4AD2-885D-C0F38BA78A4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времени проведения: </a:t>
          </a:r>
          <a:r>
            <a:rPr lang="ru-RU" sz="2400" dirty="0" smtClean="0"/>
            <a:t>краткосрочный</a:t>
          </a:r>
          <a:endParaRPr lang="ru-RU" sz="2400" dirty="0"/>
        </a:p>
      </dgm:t>
    </dgm:pt>
    <dgm:pt modelId="{EE213D22-2EAB-4582-B131-FC6C02D835AC}" type="parTrans" cxnId="{C9370F40-4D08-42D9-A980-8FA2B791F6EA}">
      <dgm:prSet/>
      <dgm:spPr/>
      <dgm:t>
        <a:bodyPr/>
        <a:lstStyle/>
        <a:p>
          <a:endParaRPr lang="ru-RU"/>
        </a:p>
      </dgm:t>
    </dgm:pt>
    <dgm:pt modelId="{906B0307-6A54-4126-9E30-D623C410DE8C}" type="sibTrans" cxnId="{C9370F40-4D08-42D9-A980-8FA2B791F6EA}">
      <dgm:prSet/>
      <dgm:spPr/>
      <dgm:t>
        <a:bodyPr/>
        <a:lstStyle/>
        <a:p>
          <a:endParaRPr lang="ru-RU"/>
        </a:p>
      </dgm:t>
    </dgm:pt>
    <dgm:pt modelId="{318A7346-D53E-403C-B7A8-4A5F4D9E374C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Длительность проекта:</a:t>
          </a:r>
        </a:p>
        <a:p>
          <a:r>
            <a:rPr lang="ru-RU" sz="2200" dirty="0" smtClean="0"/>
            <a:t>1 неделя</a:t>
          </a:r>
          <a:endParaRPr lang="ru-RU" sz="2200" dirty="0"/>
        </a:p>
      </dgm:t>
    </dgm:pt>
    <dgm:pt modelId="{A2965E3F-2F5F-4C5A-B3B3-F3E60F2FE5FB}" type="parTrans" cxnId="{B9DEF821-A88B-445E-ACD7-8B4D033D69FF}">
      <dgm:prSet/>
      <dgm:spPr/>
      <dgm:t>
        <a:bodyPr/>
        <a:lstStyle/>
        <a:p>
          <a:endParaRPr lang="ru-RU"/>
        </a:p>
      </dgm:t>
    </dgm:pt>
    <dgm:pt modelId="{8D9D01A2-34F1-40C7-8A6F-00894177B8C0}" type="sibTrans" cxnId="{B9DEF821-A88B-445E-ACD7-8B4D033D69FF}">
      <dgm:prSet/>
      <dgm:spPr/>
      <dgm:t>
        <a:bodyPr/>
        <a:lstStyle/>
        <a:p>
          <a:endParaRPr lang="ru-RU"/>
        </a:p>
      </dgm:t>
    </dgm:pt>
    <dgm:pt modelId="{AF18E9EB-EEAD-4A2C-977A-8EA667030254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Возраст детей:</a:t>
          </a:r>
        </a:p>
        <a:p>
          <a:r>
            <a:rPr lang="ru-RU" dirty="0" smtClean="0"/>
            <a:t>Дети 4 – 5 лет</a:t>
          </a:r>
          <a:endParaRPr lang="ru-RU" dirty="0"/>
        </a:p>
      </dgm:t>
    </dgm:pt>
    <dgm:pt modelId="{40A99B42-1396-445A-898C-15638198AEA0}" type="parTrans" cxnId="{B27E04CF-E746-4923-A734-38E965C8C000}">
      <dgm:prSet/>
      <dgm:spPr/>
      <dgm:t>
        <a:bodyPr/>
        <a:lstStyle/>
        <a:p>
          <a:endParaRPr lang="ru-RU"/>
        </a:p>
      </dgm:t>
    </dgm:pt>
    <dgm:pt modelId="{24940D32-7A90-49CF-B5A5-049D01CF150B}" type="sibTrans" cxnId="{B27E04CF-E746-4923-A734-38E965C8C000}">
      <dgm:prSet/>
      <dgm:spPr/>
      <dgm:t>
        <a:bodyPr/>
        <a:lstStyle/>
        <a:p>
          <a:endParaRPr lang="ru-RU"/>
        </a:p>
      </dgm:t>
    </dgm:pt>
    <dgm:pt modelId="{5CE01FC8-751A-4778-9491-0A1B2DEB658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Вид:</a:t>
          </a:r>
        </a:p>
        <a:p>
          <a:r>
            <a:rPr lang="ru-RU" sz="2900" dirty="0" smtClean="0"/>
            <a:t>групповой</a:t>
          </a:r>
          <a:endParaRPr lang="ru-RU" sz="2900" dirty="0"/>
        </a:p>
      </dgm:t>
    </dgm:pt>
    <dgm:pt modelId="{E11E4D6F-88AE-480D-909A-1CD55ABB9753}" type="parTrans" cxnId="{8989BFCA-CA65-4D00-84F2-D6578F162371}">
      <dgm:prSet/>
      <dgm:spPr/>
      <dgm:t>
        <a:bodyPr/>
        <a:lstStyle/>
        <a:p>
          <a:endParaRPr lang="ru-RU"/>
        </a:p>
      </dgm:t>
    </dgm:pt>
    <dgm:pt modelId="{12D83481-741D-4E0C-964C-DF605E96DF98}" type="sibTrans" cxnId="{8989BFCA-CA65-4D00-84F2-D6578F162371}">
      <dgm:prSet/>
      <dgm:spPr/>
      <dgm:t>
        <a:bodyPr/>
        <a:lstStyle/>
        <a:p>
          <a:endParaRPr lang="ru-RU"/>
        </a:p>
      </dgm:t>
    </dgm:pt>
    <dgm:pt modelId="{DA69E68E-9F2C-4F2D-909D-E1B15E204531}" type="pres">
      <dgm:prSet presAssocID="{75C25753-444C-4D26-80E6-E02404BB8A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31219D-A891-44B4-ADA7-63A1950F6E79}" type="pres">
      <dgm:prSet presAssocID="{75C25753-444C-4D26-80E6-E02404BB8AB5}" presName="cycle" presStyleCnt="0"/>
      <dgm:spPr/>
    </dgm:pt>
    <dgm:pt modelId="{A0F46625-32C5-4406-93D3-1F320AE06877}" type="pres">
      <dgm:prSet presAssocID="{30AD3064-416B-44DE-92B6-21E44F4F6265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774E3-7EDB-451B-8196-4176F615EC7E}" type="pres">
      <dgm:prSet presAssocID="{7EFBE3C4-2A55-49F6-83A3-39F9C661FA0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AD1264F-FBAB-4FC7-B47A-05FCFAE580A7}" type="pres">
      <dgm:prSet presAssocID="{27C718D3-C184-4AD2-885D-C0F38BA78A4B}" presName="nodeFollowingNodes" presStyleLbl="node1" presStyleIdx="1" presStyleCnt="5" custRadScaleRad="133578" custRadScaleInc="10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9FAC6-E4CD-4A3D-A8E0-7F19AA981D92}" type="pres">
      <dgm:prSet presAssocID="{318A7346-D53E-403C-B7A8-4A5F4D9E374C}" presName="nodeFollowingNodes" presStyleLbl="node1" presStyleIdx="2" presStyleCnt="5" custRadScaleRad="114546" custRadScaleInc="-1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04916-0BF8-40B6-BBBD-E704DF3C6F8F}" type="pres">
      <dgm:prSet presAssocID="{AF18E9EB-EEAD-4A2C-977A-8EA667030254}" presName="nodeFollowingNodes" presStyleLbl="node1" presStyleIdx="3" presStyleCnt="5" custRadScaleRad="112560" custRadScaleInc="14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C715B-CBB9-40F8-B8E2-BB7083BF3746}" type="pres">
      <dgm:prSet presAssocID="{5CE01FC8-751A-4778-9491-0A1B2DEB658B}" presName="nodeFollowingNodes" presStyleLbl="node1" presStyleIdx="4" presStyleCnt="5" custRadScaleRad="121358" custRadScaleInc="-3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AA3589-118A-4A9C-9A35-5063B5099AEA}" type="presOf" srcId="{30AD3064-416B-44DE-92B6-21E44F4F6265}" destId="{A0F46625-32C5-4406-93D3-1F320AE06877}" srcOrd="0" destOrd="0" presId="urn:microsoft.com/office/officeart/2005/8/layout/cycle3"/>
    <dgm:cxn modelId="{F314B37C-7474-44B4-83D5-5F74C2815136}" type="presOf" srcId="{AF18E9EB-EEAD-4A2C-977A-8EA667030254}" destId="{8AC04916-0BF8-40B6-BBBD-E704DF3C6F8F}" srcOrd="0" destOrd="0" presId="urn:microsoft.com/office/officeart/2005/8/layout/cycle3"/>
    <dgm:cxn modelId="{B9DEF821-A88B-445E-ACD7-8B4D033D69FF}" srcId="{75C25753-444C-4D26-80E6-E02404BB8AB5}" destId="{318A7346-D53E-403C-B7A8-4A5F4D9E374C}" srcOrd="2" destOrd="0" parTransId="{A2965E3F-2F5F-4C5A-B3B3-F3E60F2FE5FB}" sibTransId="{8D9D01A2-34F1-40C7-8A6F-00894177B8C0}"/>
    <dgm:cxn modelId="{8989BFCA-CA65-4D00-84F2-D6578F162371}" srcId="{75C25753-444C-4D26-80E6-E02404BB8AB5}" destId="{5CE01FC8-751A-4778-9491-0A1B2DEB658B}" srcOrd="4" destOrd="0" parTransId="{E11E4D6F-88AE-480D-909A-1CD55ABB9753}" sibTransId="{12D83481-741D-4E0C-964C-DF605E96DF98}"/>
    <dgm:cxn modelId="{C9370F40-4D08-42D9-A980-8FA2B791F6EA}" srcId="{75C25753-444C-4D26-80E6-E02404BB8AB5}" destId="{27C718D3-C184-4AD2-885D-C0F38BA78A4B}" srcOrd="1" destOrd="0" parTransId="{EE213D22-2EAB-4582-B131-FC6C02D835AC}" sibTransId="{906B0307-6A54-4126-9E30-D623C410DE8C}"/>
    <dgm:cxn modelId="{41B90D4C-223B-45BB-9692-5CF78CA70F78}" type="presOf" srcId="{75C25753-444C-4D26-80E6-E02404BB8AB5}" destId="{DA69E68E-9F2C-4F2D-909D-E1B15E204531}" srcOrd="0" destOrd="0" presId="urn:microsoft.com/office/officeart/2005/8/layout/cycle3"/>
    <dgm:cxn modelId="{D1FF2886-65AF-4CCC-8C25-E4C897299031}" type="presOf" srcId="{318A7346-D53E-403C-B7A8-4A5F4D9E374C}" destId="{2ED9FAC6-E4CD-4A3D-A8E0-7F19AA981D92}" srcOrd="0" destOrd="0" presId="urn:microsoft.com/office/officeart/2005/8/layout/cycle3"/>
    <dgm:cxn modelId="{E53F1E4E-35D9-41A2-945F-9117823595DB}" type="presOf" srcId="{5CE01FC8-751A-4778-9491-0A1B2DEB658B}" destId="{6DFC715B-CBB9-40F8-B8E2-BB7083BF3746}" srcOrd="0" destOrd="0" presId="urn:microsoft.com/office/officeart/2005/8/layout/cycle3"/>
    <dgm:cxn modelId="{895D6031-5B5A-4091-935F-DD85AC0D4144}" type="presOf" srcId="{27C718D3-C184-4AD2-885D-C0F38BA78A4B}" destId="{EAD1264F-FBAB-4FC7-B47A-05FCFAE580A7}" srcOrd="0" destOrd="0" presId="urn:microsoft.com/office/officeart/2005/8/layout/cycle3"/>
    <dgm:cxn modelId="{B27E04CF-E746-4923-A734-38E965C8C000}" srcId="{75C25753-444C-4D26-80E6-E02404BB8AB5}" destId="{AF18E9EB-EEAD-4A2C-977A-8EA667030254}" srcOrd="3" destOrd="0" parTransId="{40A99B42-1396-445A-898C-15638198AEA0}" sibTransId="{24940D32-7A90-49CF-B5A5-049D01CF150B}"/>
    <dgm:cxn modelId="{82098C4B-825B-49FE-949D-C11277230129}" srcId="{75C25753-444C-4D26-80E6-E02404BB8AB5}" destId="{30AD3064-416B-44DE-92B6-21E44F4F6265}" srcOrd="0" destOrd="0" parTransId="{53B0E7DD-C161-4BA1-956D-F8EAB6BD4DCE}" sibTransId="{7EFBE3C4-2A55-49F6-83A3-39F9C661FA02}"/>
    <dgm:cxn modelId="{DEC01F30-ACAB-40FF-AD88-61C1B99DC75E}" type="presOf" srcId="{7EFBE3C4-2A55-49F6-83A3-39F9C661FA02}" destId="{06D774E3-7EDB-451B-8196-4176F615EC7E}" srcOrd="0" destOrd="0" presId="urn:microsoft.com/office/officeart/2005/8/layout/cycle3"/>
    <dgm:cxn modelId="{41013DBE-AF63-4675-AEBF-6E0B94C88BFF}" type="presParOf" srcId="{DA69E68E-9F2C-4F2D-909D-E1B15E204531}" destId="{D231219D-A891-44B4-ADA7-63A1950F6E79}" srcOrd="0" destOrd="0" presId="urn:microsoft.com/office/officeart/2005/8/layout/cycle3"/>
    <dgm:cxn modelId="{E0DF99FC-DB9B-4C2F-B6B1-6B48CE5CE2B5}" type="presParOf" srcId="{D231219D-A891-44B4-ADA7-63A1950F6E79}" destId="{A0F46625-32C5-4406-93D3-1F320AE06877}" srcOrd="0" destOrd="0" presId="urn:microsoft.com/office/officeart/2005/8/layout/cycle3"/>
    <dgm:cxn modelId="{2FBCA33C-7687-40BE-B80A-E1A67C2696CF}" type="presParOf" srcId="{D231219D-A891-44B4-ADA7-63A1950F6E79}" destId="{06D774E3-7EDB-451B-8196-4176F615EC7E}" srcOrd="1" destOrd="0" presId="urn:microsoft.com/office/officeart/2005/8/layout/cycle3"/>
    <dgm:cxn modelId="{3DEA4EE5-7FE2-4F23-A8D7-09BFA4A589F6}" type="presParOf" srcId="{D231219D-A891-44B4-ADA7-63A1950F6E79}" destId="{EAD1264F-FBAB-4FC7-B47A-05FCFAE580A7}" srcOrd="2" destOrd="0" presId="urn:microsoft.com/office/officeart/2005/8/layout/cycle3"/>
    <dgm:cxn modelId="{C4CEB978-1C36-4880-BE08-CDA6457DB93A}" type="presParOf" srcId="{D231219D-A891-44B4-ADA7-63A1950F6E79}" destId="{2ED9FAC6-E4CD-4A3D-A8E0-7F19AA981D92}" srcOrd="3" destOrd="0" presId="urn:microsoft.com/office/officeart/2005/8/layout/cycle3"/>
    <dgm:cxn modelId="{F49FC028-0C00-4B53-9EAA-61A11D7E2884}" type="presParOf" srcId="{D231219D-A891-44B4-ADA7-63A1950F6E79}" destId="{8AC04916-0BF8-40B6-BBBD-E704DF3C6F8F}" srcOrd="4" destOrd="0" presId="urn:microsoft.com/office/officeart/2005/8/layout/cycle3"/>
    <dgm:cxn modelId="{7DF2A3DE-D4E3-4B5D-A39F-1321908876DA}" type="presParOf" srcId="{D231219D-A891-44B4-ADA7-63A1950F6E79}" destId="{6DFC715B-CBB9-40F8-B8E2-BB7083BF374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774E3-7EDB-451B-8196-4176F615EC7E}">
      <dsp:nvSpPr>
        <dsp:cNvPr id="0" name=""/>
        <dsp:cNvSpPr/>
      </dsp:nvSpPr>
      <dsp:spPr>
        <a:xfrm>
          <a:off x="1347939" y="-34876"/>
          <a:ext cx="5900433" cy="5900433"/>
        </a:xfrm>
        <a:prstGeom prst="circularArrow">
          <a:avLst>
            <a:gd name="adj1" fmla="val 5544"/>
            <a:gd name="adj2" fmla="val 330680"/>
            <a:gd name="adj3" fmla="val 13759178"/>
            <a:gd name="adj4" fmla="val 1739616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46625-32C5-4406-93D3-1F320AE06877}">
      <dsp:nvSpPr>
        <dsp:cNvPr id="0" name=""/>
        <dsp:cNvSpPr/>
      </dsp:nvSpPr>
      <dsp:spPr>
        <a:xfrm>
          <a:off x="2906711" y="3394"/>
          <a:ext cx="2782888" cy="1391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endParaRPr lang="ru-RU" sz="4800" kern="1200" dirty="0"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636" y="71319"/>
        <a:ext cx="2647038" cy="1255594"/>
      </dsp:txXfrm>
    </dsp:sp>
    <dsp:sp modelId="{EAD1264F-FBAB-4FC7-B47A-05FCFAE580A7}">
      <dsp:nvSpPr>
        <dsp:cNvPr id="0" name=""/>
        <dsp:cNvSpPr/>
      </dsp:nvSpPr>
      <dsp:spPr>
        <a:xfrm>
          <a:off x="5813423" y="1826139"/>
          <a:ext cx="2782888" cy="1391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времени проведения: </a:t>
          </a:r>
          <a:r>
            <a:rPr lang="ru-RU" sz="2400" kern="1200" dirty="0" smtClean="0"/>
            <a:t>краткосрочный</a:t>
          </a:r>
          <a:endParaRPr lang="ru-RU" sz="2400" kern="1200" dirty="0"/>
        </a:p>
      </dsp:txBody>
      <dsp:txXfrm>
        <a:off x="5881348" y="1894064"/>
        <a:ext cx="2647038" cy="1255594"/>
      </dsp:txXfrm>
    </dsp:sp>
    <dsp:sp modelId="{2ED9FAC6-E4CD-4A3D-A8E0-7F19AA981D92}">
      <dsp:nvSpPr>
        <dsp:cNvPr id="0" name=""/>
        <dsp:cNvSpPr/>
      </dsp:nvSpPr>
      <dsp:spPr>
        <a:xfrm>
          <a:off x="4904270" y="4558594"/>
          <a:ext cx="2782888" cy="1391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Длительность проекта: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 неделя</a:t>
          </a:r>
          <a:endParaRPr lang="ru-RU" sz="2200" kern="1200" dirty="0"/>
        </a:p>
      </dsp:txBody>
      <dsp:txXfrm>
        <a:off x="4972195" y="4626519"/>
        <a:ext cx="2647038" cy="1255594"/>
      </dsp:txXfrm>
    </dsp:sp>
    <dsp:sp modelId="{8AC04916-0BF8-40B6-BBBD-E704DF3C6F8F}">
      <dsp:nvSpPr>
        <dsp:cNvPr id="0" name=""/>
        <dsp:cNvSpPr/>
      </dsp:nvSpPr>
      <dsp:spPr>
        <a:xfrm>
          <a:off x="923171" y="4541196"/>
          <a:ext cx="2782888" cy="1391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Возраст детей: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Дети 4 – 5 лет</a:t>
          </a:r>
          <a:endParaRPr lang="ru-RU" sz="2900" kern="1200" dirty="0"/>
        </a:p>
      </dsp:txBody>
      <dsp:txXfrm>
        <a:off x="991096" y="4609121"/>
        <a:ext cx="2647038" cy="1255594"/>
      </dsp:txXfrm>
    </dsp:sp>
    <dsp:sp modelId="{6DFC715B-CBB9-40F8-B8E2-BB7083BF3746}">
      <dsp:nvSpPr>
        <dsp:cNvPr id="0" name=""/>
        <dsp:cNvSpPr/>
      </dsp:nvSpPr>
      <dsp:spPr>
        <a:xfrm>
          <a:off x="0" y="1688243"/>
          <a:ext cx="2782888" cy="1391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Вид: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групповой</a:t>
          </a:r>
          <a:endParaRPr lang="ru-RU" sz="2900" kern="1200" dirty="0"/>
        </a:p>
      </dsp:txBody>
      <dsp:txXfrm>
        <a:off x="67925" y="1756168"/>
        <a:ext cx="2647038" cy="1255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5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9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1794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9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74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2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9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9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8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2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9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2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9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50266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5400" b="1" dirty="0" smtClean="0">
                <a:ln/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6700" b="1" dirty="0" smtClean="0">
                <a:ln/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  <a:br>
              <a:rPr lang="ru-RU" sz="6700" b="1" dirty="0" smtClean="0">
                <a:ln/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«неделя детской книги»</a:t>
            </a:r>
            <a:endParaRPr lang="ru-RU" sz="44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83" y="3039415"/>
            <a:ext cx="5581798" cy="3350340"/>
          </a:xfrm>
        </p:spPr>
      </p:pic>
    </p:spTree>
    <p:extLst>
      <p:ext uri="{BB962C8B-B14F-4D97-AF65-F5344CB8AC3E}">
        <p14:creationId xmlns:p14="http://schemas.microsoft.com/office/powerpoint/2010/main" val="2354905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554">
        <p15:prstTrans prst="curtains"/>
        <p:sndAc>
          <p:stSnd>
            <p:snd r:embed="rId2" name="laser.wav"/>
          </p:stSnd>
        </p:sndAc>
      </p:transition>
    </mc:Choice>
    <mc:Fallback>
      <p:transition spd="slow" advTm="2554">
        <p:fad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181" y="248992"/>
            <a:ext cx="10256829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Книга-раскладушка «Муха-цокотуха»</a:t>
            </a:r>
            <a:br>
              <a:rPr lang="ru-RU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               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 работа: группы «ягодка»)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1569793"/>
            <a:ext cx="2911937" cy="18817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00" y="1453479"/>
            <a:ext cx="2820474" cy="1907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92" y="4684695"/>
            <a:ext cx="2940319" cy="1880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91" y="2730321"/>
            <a:ext cx="4037166" cy="2531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4655712"/>
            <a:ext cx="2911936" cy="18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115">
        <p14:doors dir="vert"/>
        <p:sndAc>
          <p:stSnd>
            <p:snd r:embed="rId2" name="wind.wav"/>
          </p:stSnd>
        </p:sndAc>
      </p:transition>
    </mc:Choice>
    <mc:Fallback xmlns="">
      <p:transition spd="slow" advTm="7115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383" y="339777"/>
            <a:ext cx="8596668" cy="919397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Результат проекта: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71" y="1381101"/>
            <a:ext cx="9051282" cy="4824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В результате проекта дети познакомились с творчеством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детских писателей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* Дети научились ремонтировать книги;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Детьми были созданы творческие работы по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прочитанным произведениям: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*Дети научились распознавать сказочных героев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по иллюстрациям;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У детей вырос интерес к чтению книг: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09" y="4137286"/>
            <a:ext cx="3897444" cy="24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8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1"/>
            <a:ext cx="8596668" cy="15454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394924"/>
              </p:ext>
            </p:extLst>
          </p:nvPr>
        </p:nvGraphicFramePr>
        <p:xfrm>
          <a:off x="214224" y="528034"/>
          <a:ext cx="8596312" cy="595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43" y="2199872"/>
            <a:ext cx="2064108" cy="2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0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2">
        <p14:ferris dir="l"/>
      </p:transition>
    </mc:Choice>
    <mc:Fallback xmlns="">
      <p:transition spd="slow" advTm="68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828" y="708338"/>
            <a:ext cx="6555347" cy="1222062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363" y="2147710"/>
            <a:ext cx="8106056" cy="388077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остро  стоит проблема формирования у детей  интереса к книге.  Дети отдаляются от книги, предпочитая ей телевизор и компьютер.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19" y="4198512"/>
            <a:ext cx="3361387" cy="23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3710"/>
      </p:ext>
    </p:extLst>
  </p:cSld>
  <p:clrMapOvr>
    <a:masterClrMapping/>
  </p:clrMapOvr>
  <p:transition spd="slow" advTm="8924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339142"/>
            <a:ext cx="8596668" cy="1320800"/>
          </a:xfrm>
          <a:solidFill>
            <a:srgbClr val="FF66FF"/>
          </a:solidFill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54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 </a:t>
            </a:r>
            <a:endParaRPr lang="ru-RU" sz="5400" b="1" dirty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* </a:t>
            </a:r>
            <a:r>
              <a:rPr lang="ru-RU" dirty="0" smtClean="0"/>
              <a:t>  </a:t>
            </a:r>
            <a:r>
              <a:rPr lang="ru-RU" sz="2200" dirty="0" smtClean="0"/>
              <a:t>Формирование интереса и </a:t>
            </a:r>
          </a:p>
          <a:p>
            <a:pPr marL="0" indent="0">
              <a:buNone/>
            </a:pPr>
            <a:r>
              <a:rPr lang="ru-RU" sz="2200" dirty="0" smtClean="0"/>
              <a:t>    потребности  в чтении </a:t>
            </a:r>
          </a:p>
          <a:p>
            <a:pPr marL="0" indent="0">
              <a:buNone/>
            </a:pPr>
            <a:r>
              <a:rPr lang="ru-RU" sz="2200" dirty="0" smtClean="0"/>
              <a:t>    ( восприятии) книг. </a:t>
            </a:r>
            <a:endParaRPr lang="ru-RU" sz="2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433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*  Формировать понимание </a:t>
            </a:r>
          </a:p>
          <a:p>
            <a:pPr marL="0" indent="0">
              <a:buNone/>
            </a:pPr>
            <a:r>
              <a:rPr lang="ru-RU" sz="2400" dirty="0" smtClean="0"/>
              <a:t>    того, что из книг можно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узнать много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интересного;</a:t>
            </a:r>
          </a:p>
          <a:p>
            <a:pPr marL="0" indent="0">
              <a:buNone/>
            </a:pPr>
            <a:r>
              <a:rPr lang="ru-RU" sz="2400" dirty="0" smtClean="0"/>
              <a:t>*   Учить правилам общения </a:t>
            </a:r>
          </a:p>
          <a:p>
            <a:pPr marL="0" indent="0">
              <a:buNone/>
            </a:pPr>
            <a:r>
              <a:rPr lang="ru-RU" sz="2400" dirty="0" smtClean="0"/>
              <a:t>    с книгой;</a:t>
            </a:r>
          </a:p>
          <a:p>
            <a:pPr marL="0" indent="0">
              <a:buNone/>
            </a:pPr>
            <a:r>
              <a:rPr lang="ru-RU" sz="2400" dirty="0" smtClean="0"/>
              <a:t>*   </a:t>
            </a:r>
            <a:r>
              <a:rPr lang="ru-RU" sz="2400" dirty="0"/>
              <a:t>В</a:t>
            </a:r>
            <a:r>
              <a:rPr lang="ru-RU" sz="2400" dirty="0" smtClean="0"/>
              <a:t>оспитывать желание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к постоянному общению с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книгой и бережному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отношению к ней.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1" y="4507606"/>
            <a:ext cx="2391179" cy="20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253">
        <p14:doors dir="vert"/>
      </p:transition>
    </mc:Choice>
    <mc:Fallback xmlns="">
      <p:transition spd="slow" advTm="62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635" y="133082"/>
            <a:ext cx="8596668" cy="132080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               </a:t>
            </a:r>
            <a:r>
              <a:rPr lang="ru-RU" sz="6600" b="1" dirty="0" smtClean="0">
                <a:ln>
                  <a:solidFill>
                    <a:srgbClr val="C00000"/>
                  </a:solidFill>
                </a:ln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6600" b="1" dirty="0">
              <a:ln>
                <a:solidFill>
                  <a:srgbClr val="C00000"/>
                </a:solidFill>
              </a:ln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74254"/>
            <a:ext cx="9973495" cy="50485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Подготовительный:</a:t>
            </a:r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создание условий для реализации проекта;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* определение проблемы;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* постановка целей и задач;</a:t>
            </a:r>
          </a:p>
          <a:p>
            <a:pPr marL="0" indent="0">
              <a:buNone/>
            </a:pPr>
            <a:r>
              <a:rPr lang="ru-RU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Основной: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чтение детских сказок, рассказов, стихов;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* изготовление детьми «книжек – малышек»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* принести свою любимую книгу, и рассказать о ней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своим друзьям ( домашнее задание);</a:t>
            </a:r>
          </a:p>
          <a:p>
            <a:pPr marL="0" indent="0">
              <a:buNone/>
            </a:pPr>
            <a:r>
              <a:rPr lang="ru-RU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Заключительный: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оформление выставки « моя любимая книга»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* коллективная работа: книжка-раскладушка « Муха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Цокотуха».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0748"/>
      </p:ext>
    </p:extLst>
  </p:cSld>
  <p:clrMapOvr>
    <a:masterClrMapping/>
  </p:clrMapOvr>
  <p:transition spd="slow" advTm="6256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30" y="313386"/>
            <a:ext cx="8596668" cy="1320800"/>
          </a:xfrm>
        </p:spPr>
        <p:txBody>
          <a:bodyPr/>
          <a:lstStyle/>
          <a:p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Реализация проекта</a:t>
            </a:r>
            <a:b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dirty="0" smtClean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работы с книгой»</a:t>
            </a:r>
            <a:endParaRPr lang="ru-RU" sz="4000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9278035" cy="4265969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Рассматривать книги только за столом;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 книгу чистыми руками;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Перелистывать осторожно;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рвать, не мять;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 класть на место;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4" y="3760631"/>
            <a:ext cx="4352126" cy="28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260">
        <p14:warp dir="in"/>
      </p:transition>
    </mc:Choice>
    <mc:Fallback xmlns="">
      <p:transition spd="slow" advTm="62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789"/>
            <a:ext cx="8596668" cy="1493949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</a:t>
            </a:r>
            <a:r>
              <a:rPr lang="ru-RU" sz="48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48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больница»</a:t>
            </a:r>
            <a:br>
              <a:rPr lang="ru-RU" sz="48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подклеили уже старые, но полюбившиеся им книги.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12892"/>
            <a:ext cx="3057539" cy="20091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1722079"/>
            <a:ext cx="2910625" cy="1999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5" y="4443212"/>
            <a:ext cx="3031780" cy="1854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8" y="4443211"/>
            <a:ext cx="3103807" cy="18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143">
        <p14:warp dir="in"/>
      </p:transition>
    </mc:Choice>
    <mc:Fallback>
      <p:transition spd="slow" advTm="7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33082"/>
            <a:ext cx="9388699" cy="132080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«Мастерская книг» </a:t>
            </a:r>
            <a:endParaRPr lang="ru-RU" sz="60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5" y="1334124"/>
            <a:ext cx="3520054" cy="20854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45" y="1348950"/>
            <a:ext cx="3460672" cy="2023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33" y="3926790"/>
            <a:ext cx="3474081" cy="2189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59" y="3926790"/>
            <a:ext cx="3488204" cy="21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45">
        <p14:flythrough/>
      </p:transition>
    </mc:Choice>
    <mc:Fallback xmlns="">
      <p:transition spd="slow" advTm="80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627" y="64394"/>
            <a:ext cx="8596668" cy="75985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Оформление выставки: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824248"/>
            <a:ext cx="4480871" cy="576262"/>
          </a:xfrm>
        </p:spPr>
        <p:txBody>
          <a:bodyPr/>
          <a:lstStyle/>
          <a:p>
            <a:r>
              <a:rPr lang="ru-RU" sz="32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моя любимая книга»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6" y="1815921"/>
            <a:ext cx="4963449" cy="319079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1961" y="824248"/>
            <a:ext cx="4185618" cy="576262"/>
          </a:xfrm>
        </p:spPr>
        <p:txBody>
          <a:bodyPr/>
          <a:lstStyle/>
          <a:p>
            <a:r>
              <a:rPr lang="ru-RU" sz="32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32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мир сказки»</a:t>
            </a:r>
            <a:endParaRPr lang="ru-RU" sz="32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9" y="1815921"/>
            <a:ext cx="4096694" cy="493904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6" y="5228821"/>
            <a:ext cx="2322053" cy="1526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82" y="5228821"/>
            <a:ext cx="2287983" cy="15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922">
        <p14:flythrough/>
      </p:transition>
    </mc:Choice>
    <mc:Fallback xmlns="">
      <p:transition spd="slow" advTm="89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</TotalTime>
  <Words>312</Words>
  <Application>Microsoft Office PowerPoint</Application>
  <PresentationFormat>Широкоэкранный</PresentationFormat>
  <Paragraphs>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Грань</vt:lpstr>
      <vt:lpstr>           Проект     «неделя детской книги»</vt:lpstr>
      <vt:lpstr>Презентация PowerPoint</vt:lpstr>
      <vt:lpstr>  Проблема</vt:lpstr>
      <vt:lpstr>     Цель и задачи проекта </vt:lpstr>
      <vt:lpstr>               Этапы работы</vt:lpstr>
      <vt:lpstr>                      Реализация проекта            «Правила работы с книгой»</vt:lpstr>
      <vt:lpstr>           «Книжкина больница»  ребята подклеили уже старые, но полюбившиеся им книги.</vt:lpstr>
      <vt:lpstr>                  «Мастерская книг» </vt:lpstr>
      <vt:lpstr>                          Оформление выставки:</vt:lpstr>
      <vt:lpstr>           Книга-раскладушка «Муха-цокотуха»                   (коллективная работа: группы «ягодка»)</vt:lpstr>
      <vt:lpstr>                     Результат проекта: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         «неделя детской книги»</dc:title>
  <dc:creator>даша</dc:creator>
  <cp:lastModifiedBy>даша</cp:lastModifiedBy>
  <cp:revision>46</cp:revision>
  <dcterms:created xsi:type="dcterms:W3CDTF">2014-04-12T08:12:06Z</dcterms:created>
  <dcterms:modified xsi:type="dcterms:W3CDTF">2014-04-22T12:01:13Z</dcterms:modified>
</cp:coreProperties>
</file>