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6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7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4" r:id="rId3"/>
    <p:sldMasterId id="2147483711" r:id="rId4"/>
    <p:sldMasterId id="2147483728" r:id="rId5"/>
    <p:sldMasterId id="2147483745" r:id="rId6"/>
    <p:sldMasterId id="2147483762" r:id="rId7"/>
    <p:sldMasterId id="2147483779" r:id="rId8"/>
  </p:sldMasterIdLst>
  <p:sldIdLst>
    <p:sldId id="257" r:id="rId9"/>
    <p:sldId id="261" r:id="rId10"/>
    <p:sldId id="277" r:id="rId11"/>
    <p:sldId id="278" r:id="rId12"/>
    <p:sldId id="266" r:id="rId13"/>
    <p:sldId id="270" r:id="rId14"/>
    <p:sldId id="262" r:id="rId15"/>
    <p:sldId id="271" r:id="rId16"/>
    <p:sldId id="274" r:id="rId17"/>
    <p:sldId id="279" r:id="rId18"/>
    <p:sldId id="265" r:id="rId19"/>
    <p:sldId id="275" r:id="rId20"/>
    <p:sldId id="259" r:id="rId21"/>
    <p:sldId id="272" r:id="rId22"/>
    <p:sldId id="263" r:id="rId23"/>
    <p:sldId id="26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2A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11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655F-C64A-4BF0-868F-7FBA8A26047E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1BCE-D865-4254-9DE0-FF1E19AEA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850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655F-C64A-4BF0-868F-7FBA8A26047E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1BCE-D865-4254-9DE0-FF1E19AEA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4036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70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32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944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32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32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3244184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215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84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60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32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3244184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23872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3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70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32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3655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84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70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32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277018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32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70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32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1714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38510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31" y="627450"/>
            <a:ext cx="16557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50"/>
            <a:ext cx="485775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7819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25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25" y="477741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" y="432384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4529571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7810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708" y="624110"/>
            <a:ext cx="6683765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66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24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24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655F-C64A-4BF0-868F-7FBA8A26047E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1BCE-D865-4254-9DE0-FF1E19AEA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45756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25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25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3244170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77772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787785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15595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1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87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787785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73308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23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14617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25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11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25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75675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5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18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9449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25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25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3244170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215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77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60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25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3244170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238721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3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5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18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365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45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45" y="4777466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" y="4323897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4529627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94768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77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5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18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277018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25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5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18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17143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38510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24" y="627436"/>
            <a:ext cx="16557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36"/>
            <a:ext cx="485775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781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708" y="624110"/>
            <a:ext cx="6683765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308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45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45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3244226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747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787785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823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1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30015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787785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386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82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148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53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175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53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56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655F-C64A-4BF0-868F-7FBA8A26047E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1BCE-D865-4254-9DE0-FF1E19AEA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588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812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74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463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45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45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3244226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767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97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60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45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3244226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1580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3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812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74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099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97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812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74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3346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45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812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74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452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6853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52" y="627492"/>
            <a:ext cx="16557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92"/>
            <a:ext cx="485775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0134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45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45" y="477746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" y="432389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4529621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78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708" y="624110"/>
            <a:ext cx="6683765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6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8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655F-C64A-4BF0-868F-7FBA8A26047E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1BCE-D865-4254-9DE0-FF1E19AEA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7465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45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45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3244220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7777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787785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1559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1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3001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787785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7330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2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1461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50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16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50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7567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80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68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944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45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45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3244220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215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97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60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45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3244220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23872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3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80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68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365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655F-C64A-4BF0-868F-7FBA8A26047E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1BCE-D865-4254-9DE0-FF1E19AEA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6906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97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80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68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27701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45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80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68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1714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3851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49" y="627486"/>
            <a:ext cx="16557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86"/>
            <a:ext cx="485775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7819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45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45" y="4777454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" y="4323885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4529615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781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708" y="624110"/>
            <a:ext cx="6683765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660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45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45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3244214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7777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787785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1559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1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30009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787785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7330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2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6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655F-C64A-4BF0-868F-7FBA8A26047E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1BCE-D865-4254-9DE0-FF1E19AEA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1868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1461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47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163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47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7567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800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62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94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45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45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3244214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215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97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60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45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3244214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23872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3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800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62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3655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97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800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62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27701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45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800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62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1714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3851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46" y="627480"/>
            <a:ext cx="16557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80"/>
            <a:ext cx="485775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78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655F-C64A-4BF0-868F-7FBA8A26047E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1BCE-D865-4254-9DE0-FF1E19AEA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864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43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43" y="4777446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" y="4323877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4529607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781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708" y="624110"/>
            <a:ext cx="6683765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660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43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43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3244206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7777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787785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1559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1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30005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787785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7330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23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1461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43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155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43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7567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92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54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944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43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43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3244206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2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655F-C64A-4BF0-868F-7FBA8A26047E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1BCE-D865-4254-9DE0-FF1E19AEA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916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95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60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43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3244206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23872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3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92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54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3655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95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92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54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27701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43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92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54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1714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3851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42" y="627472"/>
            <a:ext cx="16557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72"/>
            <a:ext cx="485775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7819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38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38" y="4777436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" y="4323867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4529597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781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708" y="624110"/>
            <a:ext cx="6683765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660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38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38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3244196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777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787785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155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13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655F-C64A-4BF0-868F-7FBA8A26047E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1BCE-D865-4254-9DE0-FF1E19AEA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545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1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30000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787785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7330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23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1461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38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145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38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7567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82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44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944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38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38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3244196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215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90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60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38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3244196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23872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3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82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44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3655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90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82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44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27701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38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82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44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17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655F-C64A-4BF0-868F-7FBA8A26047E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1BCE-D865-4254-9DE0-FF1E19AEA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095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3851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37" y="627462"/>
            <a:ext cx="16557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62"/>
            <a:ext cx="485775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7819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32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32" y="4777424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" y="4323855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4529585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781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708" y="624110"/>
            <a:ext cx="6683765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660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32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32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3244184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77772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787785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1559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1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94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787785"/>
            <a:ext cx="584825" cy="365125"/>
          </a:xfrm>
        </p:spPr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73308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23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1461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32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133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32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7A5D-3E56-4E9E-B697-D279E26C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75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8655F-C64A-4BF0-868F-7FBA8A26047E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11BCE-D865-4254-9DE0-FF1E19AEA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19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708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53" y="6135895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8" y="787785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E5DB7A5D-3E56-4E9E-B697-D279E26CEFB6}" type="slidenum">
              <a:rPr lang="ru-RU" smtClean="0"/>
              <a:pPr defTabSz="45720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50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708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50" y="613588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8" y="787785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E5DB7A5D-3E56-4E9E-B697-D279E26CEFB6}" type="slidenum">
              <a:rPr lang="ru-RU" smtClean="0"/>
              <a:pPr defTabSz="45720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30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708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47" y="6135883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8" y="787785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E5DB7A5D-3E56-4E9E-B697-D279E26CEFB6}" type="slidenum">
              <a:rPr lang="ru-RU" smtClean="0"/>
              <a:pPr defTabSz="45720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30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708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43" y="6135875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8" y="787785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E5DB7A5D-3E56-4E9E-B697-D279E26CEFB6}" type="slidenum">
              <a:rPr lang="ru-RU" smtClean="0"/>
              <a:pPr defTabSz="45720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30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708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38" y="6135865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8" y="787785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E5DB7A5D-3E56-4E9E-B697-D279E26CEFB6}" type="slidenum">
              <a:rPr lang="ru-RU" smtClean="0"/>
              <a:pPr defTabSz="45720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30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708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32" y="6135853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8" y="787785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E5DB7A5D-3E56-4E9E-B697-D279E26CEFB6}" type="slidenum">
              <a:rPr lang="ru-RU" smtClean="0"/>
              <a:pPr defTabSz="45720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30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708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F444FBE-D639-471C-988A-3316F40E97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25" y="613583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8" y="787785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E5DB7A5D-3E56-4E9E-B697-D279E26CEFB6}" type="slidenum">
              <a:rPr lang="ru-RU" smtClean="0"/>
              <a:pPr defTabSz="45720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30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98" y="0"/>
            <a:ext cx="9211898" cy="6858000"/>
          </a:xfrm>
        </p:spPr>
      </p:pic>
      <p:pic>
        <p:nvPicPr>
          <p:cNvPr id="15" name="76411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4109" y="6190048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1763" y="42210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CF85E7E-2D7E-4E2F-B049-BEFDC6CE8AEF}"/>
              </a:ext>
            </a:extLst>
          </p:cNvPr>
          <p:cNvSpPr txBox="1">
            <a:spLocks/>
          </p:cNvSpPr>
          <p:nvPr/>
        </p:nvSpPr>
        <p:spPr>
          <a:xfrm>
            <a:off x="1043651" y="3717032"/>
            <a:ext cx="7230623" cy="21348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3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Родительское собрание  в </a:t>
            </a:r>
            <a:r>
              <a:rPr lang="ru-RU" sz="5300" i="1" noProof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entury Gothic" panose="020B0502020202020204"/>
              </a:rPr>
              <a:t>младшей</a:t>
            </a:r>
            <a:r>
              <a:rPr lang="ru-RU" sz="5300" i="1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entury Gothic" panose="020B0502020202020204"/>
              </a:rPr>
              <a:t> </a:t>
            </a:r>
            <a:r>
              <a:rPr kumimoji="0" lang="ru-RU" sz="53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группе №1</a:t>
            </a:r>
            <a:r>
              <a:rPr kumimoji="0" lang="ru-RU" sz="5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/>
            </a:r>
            <a:br>
              <a:rPr kumimoji="0" lang="ru-RU" sz="5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Тема : «Вот и стали мы на год взрослее»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7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entury Gothic" panose="020B0502020202020204"/>
              </a:rPr>
              <a:t>Воспитатель: Вавилова С.М.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2335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75656" y="692696"/>
            <a:ext cx="668655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В течение года </a:t>
            </a:r>
            <a:r>
              <a:rPr lang="ru-RU" sz="2400" b="1" dirty="0"/>
              <a:t>дети участвовали в праздниках</a:t>
            </a:r>
            <a:r>
              <a:rPr lang="ru-RU" sz="2400" dirty="0"/>
              <a:t>: </a:t>
            </a:r>
          </a:p>
          <a:p>
            <a:r>
              <a:rPr lang="ru-RU" sz="2400" dirty="0"/>
              <a:t>Новый год; </a:t>
            </a:r>
          </a:p>
          <a:p>
            <a:r>
              <a:rPr lang="ru-RU" sz="2400" dirty="0"/>
              <a:t>23 февраля;</a:t>
            </a:r>
          </a:p>
          <a:p>
            <a:r>
              <a:rPr lang="ru-RU" sz="2400" dirty="0"/>
              <a:t>8 марта;</a:t>
            </a:r>
          </a:p>
          <a:p>
            <a:r>
              <a:rPr lang="ru-RU" sz="2400" dirty="0"/>
              <a:t>1 Апреля;</a:t>
            </a:r>
          </a:p>
          <a:p>
            <a:r>
              <a:rPr lang="ru-RU" sz="2400" b="1" dirty="0"/>
              <a:t>Совместных развлечениях:</a:t>
            </a:r>
          </a:p>
          <a:p>
            <a:r>
              <a:rPr lang="ru-RU" sz="2400" dirty="0"/>
              <a:t>Игра -  к вест «Будем здоровы»;</a:t>
            </a:r>
          </a:p>
          <a:p>
            <a:r>
              <a:rPr lang="ru-RU" sz="2400" dirty="0"/>
              <a:t>«А ну-ка девочки!»;</a:t>
            </a:r>
          </a:p>
          <a:p>
            <a:r>
              <a:rPr lang="ru-RU" sz="2400" dirty="0"/>
              <a:t>Широкая масленица;</a:t>
            </a:r>
          </a:p>
          <a:p>
            <a:r>
              <a:rPr lang="ru-RU" sz="2400" dirty="0"/>
              <a:t>Зарница.</a:t>
            </a:r>
          </a:p>
          <a:p>
            <a:pPr marL="0" indent="0">
              <a:buNone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89079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332656"/>
            <a:ext cx="8064896" cy="5145774"/>
          </a:xfrm>
        </p:spPr>
        <p:txBody>
          <a:bodyPr>
            <a:noAutofit/>
          </a:bodyPr>
          <a:lstStyle/>
          <a:p>
            <a:r>
              <a:rPr lang="ru-RU" sz="2400" dirty="0">
                <a:latin typeface="Bahnschrift" panose="020B0502040204020203" pitchFamily="34" charset="0"/>
              </a:rPr>
              <a:t>Воспитанники и родители группы №1 принимали участие во всех мероприятиях и конкурсах проходивших в детском саду:</a:t>
            </a:r>
          </a:p>
          <a:p>
            <a:r>
              <a:rPr lang="ru-RU" sz="2400" dirty="0">
                <a:latin typeface="Bahnschrift" panose="020B0502040204020203" pitchFamily="34" charset="0"/>
              </a:rPr>
              <a:t>Конкурс лучшее оформление группы к Новому году: «Новогодняя фотозона»;</a:t>
            </a:r>
          </a:p>
          <a:p>
            <a:r>
              <a:rPr lang="ru-RU" sz="2400" dirty="0">
                <a:latin typeface="Bahnschrift" panose="020B0502040204020203" pitchFamily="34" charset="0"/>
              </a:rPr>
              <a:t>Конкурс: « Рисуем весну»;</a:t>
            </a:r>
          </a:p>
          <a:p>
            <a:r>
              <a:rPr lang="ru-RU" sz="2400" dirty="0">
                <a:latin typeface="Bahnschrift" panose="020B0502040204020203" pitchFamily="34" charset="0"/>
              </a:rPr>
              <a:t>Конкурс чтецов посвященный дню Защитника Отечества;</a:t>
            </a:r>
          </a:p>
          <a:p>
            <a:r>
              <a:rPr lang="ru-RU" sz="2400" dirty="0">
                <a:latin typeface="Bahnschrift" panose="020B0502040204020203" pitchFamily="34" charset="0"/>
              </a:rPr>
              <a:t>Конкурс : «Я рисую Победу»;</a:t>
            </a:r>
          </a:p>
          <a:p>
            <a:r>
              <a:rPr lang="ru-RU" sz="2400" dirty="0">
                <a:latin typeface="Bahnschrift" panose="020B0502040204020203" pitchFamily="34" charset="0"/>
              </a:rPr>
              <a:t>Всероссийский конкурс по ПБ «Неопалимая купина».</a:t>
            </a:r>
          </a:p>
          <a:p>
            <a:r>
              <a:rPr lang="ru-RU" sz="2400" dirty="0">
                <a:latin typeface="Bahnschrift" panose="020B0502040204020203" pitchFamily="34" charset="0"/>
              </a:rPr>
              <a:t>Квест «Мы - за здоровый образ жизни»</a:t>
            </a:r>
          </a:p>
          <a:p>
            <a:r>
              <a:rPr lang="ru-RU" sz="2400" dirty="0">
                <a:latin typeface="Bahnschrift" panose="020B0502040204020203" pitchFamily="34" charset="0"/>
              </a:rPr>
              <a:t>Всероссийская акция «флешь моб – Засветись»</a:t>
            </a:r>
            <a:endParaRPr lang="ru-RU" sz="215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609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476672"/>
            <a:ext cx="8280920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A53010"/>
              </a:buClr>
            </a:pPr>
            <a:r>
              <a:rPr lang="ru-RU" sz="3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Уважаемые родители!</a:t>
            </a:r>
          </a:p>
          <a:p>
            <a:pPr lvl="0" algn="ctr" defTabSz="457200">
              <a:spcBef>
                <a:spcPts val="1000"/>
              </a:spcBef>
              <a:buClr>
                <a:srgbClr val="A53010"/>
              </a:buClr>
            </a:pPr>
            <a:r>
              <a:rPr lang="ru-RU" sz="3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Выражаем вам </a:t>
            </a:r>
            <a:br>
              <a:rPr lang="ru-RU" sz="32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БЛАГОДАРНОСТЬ</a:t>
            </a:r>
            <a:endParaRPr lang="ru-RU" sz="3200" dirty="0">
              <a:solidFill>
                <a:prstClr val="black">
                  <a:lumMod val="75000"/>
                  <a:lumOff val="25000"/>
                </a:prstClr>
              </a:solidFill>
              <a:latin typeface="Arial Black" panose="020B0A04020102020204" pitchFamily="34" charset="0"/>
            </a:endParaRPr>
          </a:p>
          <a:p>
            <a:pPr lvl="0" algn="ctr" defTabSz="457200">
              <a:spcBef>
                <a:spcPts val="1000"/>
              </a:spcBef>
              <a:buClr>
                <a:srgbClr val="A53010"/>
              </a:buClr>
            </a:pPr>
            <a:r>
              <a:rPr lang="ru-RU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</a:rPr>
              <a:t>За активное участие в воспитательно образовательной деятельности детей, жизни детского сада и группы.</a:t>
            </a:r>
          </a:p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endParaRPr lang="ru-RU" sz="3200" dirty="0">
              <a:solidFill>
                <a:prstClr val="black">
                  <a:lumMod val="75000"/>
                  <a:lumOff val="25000"/>
                </a:prstClr>
              </a:solidFill>
              <a:latin typeface="Bookman Old Style" panose="02050604050505020204" pitchFamily="18" charset="0"/>
            </a:endParaRPr>
          </a:p>
          <a:p>
            <a:pPr lvl="0" algn="ctr" defTabSz="457200">
              <a:spcBef>
                <a:spcPts val="1000"/>
              </a:spcBef>
              <a:buClr>
                <a:srgbClr val="A53010"/>
              </a:buClr>
            </a:pPr>
            <a:r>
              <a:rPr lang="ru-RU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Bookman Old Style" panose="02050604050505020204" pitchFamily="18" charset="0"/>
              </a:rPr>
              <a:t>2022 – 2023 учебный год</a:t>
            </a:r>
          </a:p>
        </p:txBody>
      </p:sp>
    </p:spTree>
    <p:extLst>
      <p:ext uri="{BB962C8B-B14F-4D97-AF65-F5344CB8AC3E}">
        <p14:creationId xmlns:p14="http://schemas.microsoft.com/office/powerpoint/2010/main" val="1382730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71D23B-F516-40D6-9069-3A3755F6E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/>
              <a:t>                  Памятка. </a:t>
            </a:r>
            <a:br>
              <a:rPr lang="ru-RU" sz="3200" dirty="0"/>
            </a:br>
            <a:r>
              <a:rPr lang="ru-RU" sz="3200" dirty="0"/>
              <a:t>«Обеспечение безопасного летнего отдыха детей»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011571-DAB4-4D29-A463-ABE051342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преддверии летних отпусков, </a:t>
            </a:r>
            <a:r>
              <a:rPr lang="ru-RU" b="1" dirty="0"/>
              <a:t>особое внимание просим обратить </a:t>
            </a:r>
            <a:r>
              <a:rPr lang="ru-RU" dirty="0"/>
              <a:t>на соблюдение </a:t>
            </a:r>
            <a:r>
              <a:rPr lang="ru-RU" b="1" dirty="0"/>
              <a:t>правил безопасности дома и на улице, при выездах на природу и на водоёмы. </a:t>
            </a:r>
          </a:p>
          <a:p>
            <a:r>
              <a:rPr lang="ru-RU" dirty="0"/>
              <a:t>Большая просьба к родителям – </a:t>
            </a:r>
            <a:r>
              <a:rPr lang="ru-RU" b="1" dirty="0"/>
              <a:t>предупреждайте детей </a:t>
            </a:r>
            <a:r>
              <a:rPr lang="ru-RU" dirty="0"/>
              <a:t>о тех опасностях, которые могут повстречаться в их жизни. (</a:t>
            </a:r>
            <a:r>
              <a:rPr lang="ru-RU" b="1" dirty="0"/>
              <a:t>не общаться с незнакомыми людьми, правильно вести себя в транспорте и на вокзале, в аэропорту и т. д</a:t>
            </a:r>
            <a:r>
              <a:rPr lang="ru-RU" dirty="0"/>
              <a:t>.)</a:t>
            </a:r>
          </a:p>
          <a:p>
            <a:pPr marL="0" indent="0">
              <a:buNone/>
            </a:pPr>
            <a:r>
              <a:rPr lang="ru-RU" dirty="0"/>
              <a:t>     </a:t>
            </a:r>
            <a:r>
              <a:rPr lang="ru-RU" b="1" dirty="0"/>
              <a:t>Уважаемые родители</a:t>
            </a:r>
            <a:r>
              <a:rPr lang="ru-RU" dirty="0"/>
              <a:t>, помните, что вы ближайший и самый верный  друг ребенка на всю жизнь.</a:t>
            </a:r>
          </a:p>
        </p:txBody>
      </p:sp>
    </p:spTree>
    <p:extLst>
      <p:ext uri="{BB962C8B-B14F-4D97-AF65-F5344CB8AC3E}">
        <p14:creationId xmlns:p14="http://schemas.microsoft.com/office/powerpoint/2010/main" val="533050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kameshkir-shkola.edu-penza.ru/metodicheskie-obedineniya/e67c22bc76ec9991ecd6e3e47d4dfe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808892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641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1268760"/>
            <a:ext cx="7550646" cy="37776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/>
              <a:t>Уважаемые родители!</a:t>
            </a:r>
          </a:p>
          <a:p>
            <a:pPr marL="0" indent="0" algn="ctr">
              <a:buNone/>
            </a:pPr>
            <a:r>
              <a:rPr lang="ru-RU" sz="2400" b="1" dirty="0"/>
              <a:t>Поздравляем вас с переходом в новый этап, малыши отправятся в среднюю группу. </a:t>
            </a:r>
          </a:p>
          <a:p>
            <a:pPr marL="0" indent="0" algn="ctr">
              <a:buNone/>
            </a:pPr>
            <a:r>
              <a:rPr lang="ru-RU" sz="2400" b="1" dirty="0"/>
              <a:t> А наша с вами задача на новый учебный год, так же весело и непринужденно прожить и  этот период дошкольного детства и помочь ребятам. </a:t>
            </a:r>
          </a:p>
          <a:p>
            <a:pPr marL="0" indent="0" algn="ctr">
              <a:buNone/>
            </a:pPr>
            <a:r>
              <a:rPr lang="ru-RU" sz="2400" b="1" dirty="0"/>
              <a:t>Надеемся и в новом учебном году на вашу помощь и сотрудничество! </a:t>
            </a:r>
          </a:p>
          <a:p>
            <a:pPr marL="0" indent="0" algn="ctr">
              <a:buNone/>
            </a:pPr>
            <a:r>
              <a:rPr lang="ru-RU" sz="2400" b="1" dirty="0"/>
              <a:t>Большое спасибо вам за всё!!!</a:t>
            </a:r>
          </a:p>
        </p:txBody>
      </p:sp>
    </p:spTree>
    <p:extLst>
      <p:ext uri="{BB962C8B-B14F-4D97-AF65-F5344CB8AC3E}">
        <p14:creationId xmlns:p14="http://schemas.microsoft.com/office/powerpoint/2010/main" val="1346609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340768"/>
            <a:ext cx="6792777" cy="4461074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solidFill>
                  <a:srgbClr val="FF0000"/>
                </a:solidFill>
                <a:latin typeface="Book Antiqua" panose="02040602050305030304" pitchFamily="18" charset="0"/>
              </a:rPr>
              <a:t>СПАСИБО </a:t>
            </a:r>
            <a:br>
              <a:rPr lang="ru-RU" sz="6600" b="1" dirty="0">
                <a:solidFill>
                  <a:srgbClr val="FF0000"/>
                </a:solidFill>
                <a:latin typeface="Book Antiqua" panose="02040602050305030304" pitchFamily="18" charset="0"/>
              </a:rPr>
            </a:br>
            <a:r>
              <a:rPr lang="ru-RU" sz="6600" b="1" dirty="0">
                <a:solidFill>
                  <a:srgbClr val="FF0000"/>
                </a:solidFill>
                <a:latin typeface="Book Antiqua" panose="02040602050305030304" pitchFamily="18" charset="0"/>
              </a:rPr>
              <a:t>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2402701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4" y="836712"/>
            <a:ext cx="7488832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562AB8"/>
                </a:solidFill>
              </a:rPr>
              <a:t>Повестка родительского собрания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Цель собрания: </a:t>
            </a:r>
            <a:r>
              <a:rPr lang="ru-RU" dirty="0">
                <a:solidFill>
                  <a:schemeClr val="tx1"/>
                </a:solidFill>
              </a:rPr>
              <a:t>подвести итоги за 2022- 2023 учебный год.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Задачи: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dirty="0">
                <a:solidFill>
                  <a:schemeClr val="tx1"/>
                </a:solidFill>
              </a:rPr>
              <a:t>«Подведение итогов воспитательно – образовательной работы в группе за 2022– 2023 год».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- </a:t>
            </a:r>
            <a:r>
              <a:rPr lang="ru-RU" dirty="0">
                <a:solidFill>
                  <a:schemeClr val="tx1"/>
                </a:solidFill>
              </a:rPr>
              <a:t>Познакомить родителей с достижениями и успехами детей;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- Сообщение для родителей по безопасности детей в летний период.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- Разное.</a:t>
            </a:r>
          </a:p>
        </p:txBody>
      </p:sp>
    </p:spTree>
    <p:extLst>
      <p:ext uri="{BB962C8B-B14F-4D97-AF65-F5344CB8AC3E}">
        <p14:creationId xmlns:p14="http://schemas.microsoft.com/office/powerpoint/2010/main" val="1346609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/>
              <a:t>Цель</a:t>
            </a:r>
            <a:r>
              <a:rPr lang="ru-RU" sz="1400" dirty="0"/>
              <a:t> : </a:t>
            </a:r>
            <a:br>
              <a:rPr lang="ru-RU" sz="1400" dirty="0"/>
            </a:br>
            <a:r>
              <a:rPr lang="ru-RU" sz="1400" dirty="0"/>
              <a:t>Создание условий развития ребенка, его личностного развития, развития инициативы и творческих способностей на основе сотрудничества со взрослыми и сверстниками и соответствующим возрасту видам деятельности.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/>
              <a:t>Задачи:</a:t>
            </a:r>
          </a:p>
          <a:p>
            <a:r>
              <a:rPr lang="ru-RU" sz="1400" dirty="0"/>
              <a:t>Охрана и укрепления физического и психического здоровья детей, в том числе их эмоционального благополучия.</a:t>
            </a:r>
          </a:p>
          <a:p>
            <a:r>
              <a:rPr lang="ru-RU" sz="1400" dirty="0"/>
              <a:t>Создание благоприятных условий развития детей в соответствии с их возрастными и индивидуальными особенностями и склонностями.</a:t>
            </a:r>
          </a:p>
          <a:p>
            <a:r>
              <a:rPr lang="ru-RU" sz="1400" dirty="0"/>
              <a:t>Формирование общей культуры личности детей, в том числе ценностей здорового образа жизни, развития их социальных, нравственных, интеллектуальных, физических. качеств</a:t>
            </a:r>
          </a:p>
        </p:txBody>
      </p:sp>
    </p:spTree>
    <p:extLst>
      <p:ext uri="{BB962C8B-B14F-4D97-AF65-F5344CB8AC3E}">
        <p14:creationId xmlns:p14="http://schemas.microsoft.com/office/powerpoint/2010/main" val="2827741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864785" cy="720080"/>
          </a:xfrm>
        </p:spPr>
        <p:txBody>
          <a:bodyPr>
            <a:normAutofit/>
          </a:bodyPr>
          <a:lstStyle/>
          <a:p>
            <a:r>
              <a:rPr lang="ru-RU" sz="2000" b="1" dirty="0"/>
              <a:t>Что должен уметь ребенок 3 – 4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424936" cy="61206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700" b="1" dirty="0" smtClean="0"/>
              <a:t>Математика:</a:t>
            </a:r>
            <a:r>
              <a:rPr lang="ru-RU" sz="1400" dirty="0" smtClean="0"/>
              <a:t>1.Ребенок </a:t>
            </a:r>
            <a:r>
              <a:rPr lang="ru-RU" sz="1400" dirty="0"/>
              <a:t>должен уметь считать до трех и показывать соответствующее число пальчиков на руке; 2.Должен владеть понятиями: один – много, большой – маленький, высокий – низкий; 3.Должен знать основные цвета: красный, желтый, зелёный, синий, белый, черный; 4.Должен знать геометрические фигуры: квадрат, круг, треугольник; 5.Ребенок должен уметь сравнивать предметы по величине, цвету, </a:t>
            </a:r>
            <a:r>
              <a:rPr lang="ru-RU" sz="1400" dirty="0" smtClean="0"/>
              <a:t>форме.</a:t>
            </a:r>
          </a:p>
          <a:p>
            <a:pPr marL="0" indent="0">
              <a:buNone/>
            </a:pPr>
            <a:r>
              <a:rPr lang="ru-RU" sz="1500" b="1" dirty="0" smtClean="0"/>
              <a:t>Развитие речи:</a:t>
            </a:r>
            <a:r>
              <a:rPr lang="ru-RU" sz="1400" dirty="0" smtClean="0"/>
              <a:t>1.Ребенок </a:t>
            </a:r>
            <a:r>
              <a:rPr lang="ru-RU" sz="1400" dirty="0"/>
              <a:t>должен разделять предметы по группам: мебель, посуда, одежда; 2.Ребенок должен знать название основных  действий людей и животных (лежит, бежит, сидит); 3.Ребенок должен уметь повторять за взрослым стишки и песни; 4. Ребенок должен знать свое имя и фамилию; 5.Ребенок легко формирует простые предложения, постепенно переходит к сложным ( из 5 – 6 слов).6.Ребенок должен уметь управлять силой голоса, говорить громко – тихо.</a:t>
            </a:r>
          </a:p>
          <a:p>
            <a:pPr marL="0" indent="0">
              <a:buNone/>
            </a:pPr>
            <a:r>
              <a:rPr lang="ru-RU" sz="1400" b="1" dirty="0"/>
              <a:t>Окружающий </a:t>
            </a:r>
            <a:r>
              <a:rPr lang="ru-RU" sz="1400" b="1" dirty="0" smtClean="0"/>
              <a:t>мир:</a:t>
            </a:r>
            <a:r>
              <a:rPr lang="ru-RU" sz="1400" dirty="0" smtClean="0"/>
              <a:t>1.Ребенок </a:t>
            </a:r>
            <a:r>
              <a:rPr lang="ru-RU" sz="1400" dirty="0"/>
              <a:t>должен знать название и уметь показывать диких домашних животных; 2.Ребенок должен знать название 3 – 4 птиц (воробей, ласточка, ворона), насекомых 3 -4 (кузнечик, бабочка, пчела),3.Ребенок должен знать, что такое овощи, фрукты, ягоды, грибы, 4.Ребенок должен уметь называть явления природы – дождь, снег, ветер. 5. Ребенок должен знать части суток – утро, день, вечер.</a:t>
            </a:r>
          </a:p>
          <a:p>
            <a:pPr marL="0" indent="0">
              <a:buNone/>
            </a:pPr>
            <a:r>
              <a:rPr lang="ru-RU" sz="1400" b="1" dirty="0"/>
              <a:t>Ребенок в возрасте от 3 до 4 лет  может </a:t>
            </a:r>
            <a:r>
              <a:rPr lang="ru-RU" sz="1400" b="1" dirty="0" smtClean="0"/>
              <a:t>уметь:</a:t>
            </a:r>
            <a:r>
              <a:rPr lang="ru-RU" sz="1400" dirty="0" smtClean="0"/>
              <a:t>1.Самостоятельно </a:t>
            </a:r>
            <a:r>
              <a:rPr lang="ru-RU" sz="1400" dirty="0"/>
              <a:t>одевать вещи (без застежки); 2. Ребенок может уметь разрезать ножницами бумагу; 3.Может уметь пользоваться карандашами, фломастерами, ручками. Уметь рисовать кружочки, точки, линии; 4. Ребенок может знать основные правила гигиены. 5.Ребенок должен уметь обводить и раскрашивать картинки.</a:t>
            </a:r>
          </a:p>
          <a:p>
            <a:pPr marL="0" indent="0">
              <a:buNone/>
            </a:pPr>
            <a:r>
              <a:rPr lang="ru-RU" sz="1600" b="1" dirty="0"/>
              <a:t>Развитие мышления, памяти, </a:t>
            </a:r>
            <a:r>
              <a:rPr lang="ru-RU" sz="1600" b="1" dirty="0" smtClean="0"/>
              <a:t>внимания:</a:t>
            </a:r>
            <a:r>
              <a:rPr lang="ru-RU" sz="1400" dirty="0" smtClean="0"/>
              <a:t>1.Ребенок </a:t>
            </a:r>
            <a:r>
              <a:rPr lang="ru-RU" sz="1400" dirty="0"/>
              <a:t>должен уметь складывать разрезную картинку из 2 – 4 частей; 2.Ребенок должен находить лишний предмет и объяснить почему он сделал такой выбор; 3.Должен запомнить 3 – 4 слова, которые взрослый повторил несколько раз; 4.Ребенок должен находить парные предметы.</a:t>
            </a:r>
          </a:p>
          <a:p>
            <a:pPr marL="0" indent="0">
              <a:buNone/>
            </a:pPr>
            <a:r>
              <a:rPr lang="ru-RU" b="1" dirty="0"/>
              <a:t>Развитие двигательных навыков:</a:t>
            </a:r>
          </a:p>
          <a:p>
            <a:pPr marL="0" indent="0">
              <a:buNone/>
            </a:pPr>
            <a:r>
              <a:rPr lang="ru-RU" sz="1200" dirty="0"/>
              <a:t>1.Ребенок должен уметь прыгать на двух ногах на месте и продвигаясь вперед</a:t>
            </a:r>
            <a:r>
              <a:rPr lang="ru-RU" sz="1200" dirty="0" smtClean="0"/>
              <a:t>; </a:t>
            </a:r>
            <a:r>
              <a:rPr lang="ru-RU" sz="1200" dirty="0"/>
              <a:t>2. Бегать, сохраняя равновесие, стоять на одной ноге; 3. Лазать по гимнастической стенке;4. Учиться действовать с мячом.</a:t>
            </a:r>
          </a:p>
        </p:txBody>
      </p:sp>
    </p:spTree>
    <p:extLst>
      <p:ext uri="{BB962C8B-B14F-4D97-AF65-F5344CB8AC3E}">
        <p14:creationId xmlns:p14="http://schemas.microsoft.com/office/powerpoint/2010/main" val="4094788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5733256"/>
            <a:ext cx="6925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Из представленной диаграммы мы наглядно наблюдаем</a:t>
            </a:r>
          </a:p>
          <a:p>
            <a:r>
              <a:rPr lang="ru-RU" dirty="0"/>
              <a:t> прирост знаний по всем образовательным областям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89826"/>
            <a:ext cx="7200800" cy="974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 по результату адаптации детей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05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105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младшая группа   № 1</a:t>
            </a:r>
            <a:r>
              <a:rPr lang="ru-RU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4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детей 18;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Формы адаптации: Лёгкая 5 детей; Средняя 15 детей; Тяжёлая 3 ребёнка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981187"/>
              </p:ext>
            </p:extLst>
          </p:nvPr>
        </p:nvGraphicFramePr>
        <p:xfrm>
          <a:off x="1547664" y="3110076"/>
          <a:ext cx="2230794" cy="1761177"/>
        </p:xfrm>
        <a:graphic>
          <a:graphicData uri="http://schemas.openxmlformats.org/drawingml/2006/table">
            <a:tbl>
              <a:tblPr firstRow="1" firstCol="1" bandRow="1"/>
              <a:tblGrid>
                <a:gridCol w="287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Средняя степень 64%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18181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Легкая степень 28%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18181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18181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18181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Тяжелая степень 8%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35696" y="2406753"/>
            <a:ext cx="25922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 адаптации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 descr="t1540830111ad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4" t="426" r="41557" b="-426"/>
          <a:stretch/>
        </p:blipFill>
        <p:spPr bwMode="auto">
          <a:xfrm>
            <a:off x="4644008" y="2406753"/>
            <a:ext cx="3038475" cy="24307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6609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4779"/>
            <a:ext cx="8136904" cy="6316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28 % детей - лёгкая степень адаптации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период адаптации длился примерно 7-10 дней. У детей наблюдалось незначительное расстройство сна и аппетита, которое в дальнейшем быстро нормализовалось. Во время приема пищи и отхода ко сну дети немного капризничали, ели вяло с неохотой. В первые, дни были недостаточно активны, иногда плакали. По происшествию недели у детей стабилизировалось эмоциональное состояние, стали налаживаться взаимоотношения со сверстниками и педагогами. эти дети почти не болели, адекватно вели себя в коллективе. Для таких детей характерен высокий уровень навыков самообслуживания.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64 % детей - средняя степень адаптации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привыкание проходило от 2х недель до 1 месяца. В это время настроение малыша неустойчиво: он часто плачет, просится домой, зовет маму, спрашивает, придет ли она за ним. Разлука с родителями сопровождается слезами, долго не может отпустить маму, плачет после ее ухода. От данных переживаний ребенка можно отвлечь, утвердительно и уверенно отвечая, что мама обязательно придет за ним и заберет домой, а затем, переключала внимание на игрушки. Нарушался сон и аппетит, которые восстанавливались через 2-3 недели. Снижалась речевая и общая активность, возникали простудные заболевания. В первые, дни и недели ребята были несколько пассивны и малоподвижны, в руках была игрушка, принесенная из дома. Постепенно дети освоили группу, стали замечать окружающую обстановку. Включались в игру, но довольно быстро теряли интерес. Наблюдались трудности и установления контакта с другими детьми. Они часто обращались за помощью взрослого. Сидели на коленях у воспитателя или младшего воспитателя.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8 % детей - тяжелая степень адаптации –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дети подавлены, сильно возбуждены, часто плакали, устраивали истерики, вели себя агрессивно по отношению к ровесникам и взрослым, разбрасывали игрушки или отнимали их у других детей. Соблюдая режимные процедуры, возникали сложности - у детей резко снижался аппетит, иногда они вовсе отказывались от еды, плохо засыпали, капризничали. Дети постоянно звали маму, спрашивали, придет ли она, вопрос как бы переходил в жалобный плач и требования позвать маму. Наши попытки отвлечь ребенка игрушкой, лаской заверением, что мама обязательно придет, не завершались успехом или помогали на очень короткий срок. Разлука и встреча с родителями проходила очень бурно и сопровождалась слезами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10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39552" y="332656"/>
            <a:ext cx="8604448" cy="626469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ts val="1575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b="1" dirty="0">
                <a:solidFill>
                  <a:srgbClr val="303F5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«Социально – коммуникативное развитие»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75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b="1" dirty="0">
                <a:solidFill>
                  <a:srgbClr val="303F5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dirty="0">
                <a:solidFill>
                  <a:srgbClr val="303F5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концу учебного года дети стали проявлять интерес к общению со сверстниками, называют их по именам. В дидактических играх принимают игровые правила и действуют в соответствии с ними. Охотно вступают в ролевой диалог с воспитателем и сверстниками, меняют интонацию голоса в зависимости от роли. Проявляют интерес к игровому общению со сверстниками.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75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b="1" dirty="0">
                <a:solidFill>
                  <a:srgbClr val="303F5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 на учебный год</a:t>
            </a:r>
            <a:r>
              <a:rPr lang="ru-RU" dirty="0">
                <a:solidFill>
                  <a:srgbClr val="303F5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необходимо продолжать уделять внимание обогащению сюжетных игр, умению вести ролевые диалоги, принимать игровые задачи, общаться со взрослыми и сверстниками.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75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b="1" dirty="0">
                <a:solidFill>
                  <a:srgbClr val="303F5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«Познавательное развитие»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75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b="1" dirty="0">
                <a:solidFill>
                  <a:srgbClr val="303F5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r>
              <a:rPr lang="ru-RU" dirty="0">
                <a:solidFill>
                  <a:srgbClr val="303F5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данным результатам можно сделать вывод, что многие дети усвоили программный материал без определенных трудностей. Результаты отражают состояние возрастной нормы развития воспитанников, отмечается положительная динамика. Дети проявляют активный интерес к рассматриванию картинок, иллюстраций из детских книг, проявляют интерес к окружающему миру, обследованию незнакомых предметов, их свойств; знают свое имя и фамилию, называют имена родителей; знают названия окружающих предметов и игрушек; умеют группировать предметы по цвету, форме; различают животных. Выявлены затруднения в определении детенышей животных. Путают значения частей суток и времен года. Затрудняются в определении количественного соотношения двух групп предметов, путают смысл обозначения «справа – слева». Затрудняются назвать свое село.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75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b="1" dirty="0">
                <a:solidFill>
                  <a:srgbClr val="303F5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 на учебный год:</a:t>
            </a:r>
            <a:r>
              <a:rPr lang="ru-RU" dirty="0">
                <a:solidFill>
                  <a:srgbClr val="303F5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необходимо продолжать работу по формированию целостной картины мира, по закреплению материала времен года и частей суток. Закреплять ориентацию детей в пространстве. Продолжать взаимодействовать с родителями по решению данных проблем.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609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604448" cy="1280890"/>
          </a:xfrm>
        </p:spPr>
        <p:txBody>
          <a:bodyPr>
            <a:normAutofit fontScale="90000"/>
          </a:bodyPr>
          <a:lstStyle/>
          <a:p>
            <a:pPr>
              <a:lnSpc>
                <a:spcPts val="1575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sz="1600" b="1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область: «Речевое развитие»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r>
              <a:rPr lang="ru-RU" sz="160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целом результаты большинства детей в пределах возрастной нормы развития, отмечается положительная динамика. Дети с удовольствием рассматривают сюжетные картинки и кратко рассказывают об увиденном; отвечают на вопросы воспитателя, касающиеся ближайшего окружения, используя простые предложения. Выявлены затруднения у некоторых детей в поддержании беседы, речь невнятная.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 на учебный год: </a:t>
            </a:r>
            <a:r>
              <a:rPr lang="ru-RU" sz="160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 в течение учебного года с детьми, имеющими уровень ниже среднего продолжать индивидуальные занятия по речевым заданиям, по различным дидактическим играм, чтение художественной литературы, индивидуальные беседы, заучивание стихов коллективно и индивидуально; проводить беседы и консультации с родителями по данному разделу. 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область: «Художественно – эстетическое развитие»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Конструирование:</a:t>
            </a:r>
            <a:r>
              <a:rPr lang="ru-RU" sz="160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дети к концу учебного года умеют различать детали конструктора, строить по образцу, по собственному замыслу, но затрудняются строить по заданным условиям.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Рисование:</a:t>
            </a:r>
            <a:r>
              <a:rPr lang="ru-RU" sz="160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дети могут держать карандаш и кисть, создавать простейшие изображения красками, различают основные цвета. Способны изобразить круг, предметы, состоящие из прямых и наклонных линий.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Лепка:</a:t>
            </a:r>
            <a:r>
              <a:rPr lang="ru-RU" sz="160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дети умеют отделять от большого куска пластилина небольшие кусочки, умеют раскатывать комочки круговыми движениями ладоней, прямыми движениями рук; могут создавать предметы, состоящие из 2х -3– х частей, соединяя их путем прижимания друг к другу.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Аппликация</a:t>
            </a:r>
            <a:r>
              <a:rPr lang="ru-RU" sz="160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умеют раскладывать на листе изображения из 2-3 элементов и аккуратно наклеивать их.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Музыка</a:t>
            </a:r>
            <a:r>
              <a:rPr lang="ru-RU" sz="160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с интересом слушают музыкальные произведения до конца, проявляют интерес к песням; стремятся двигаться под музыку.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 на учебный год: </a:t>
            </a:r>
            <a:r>
              <a:rPr lang="ru-RU" sz="160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 продолжать совершенствовать технику рисования, лепки, аппликации, развивать творческие способности воспитанников.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область: «Физическое развитие»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sz="160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дети данной возрастной группы к концу учебного года овладели простейшими навыками поведения во время еды, достаточно быстро и правильно умываются, насухо вытираются, пользуясь индивидуальным полотенцем. Умеют аккуратно пользоваться столовыми приборами; обращаться с просьбой, благодарить. Расширились представления детей о подвижных играх с правилами, умеют ходить и бегать, сохраняя равновесие в разных направлениях по указанию взрослого; научились лазать и ходить по гимнастической скамейке; умеют прыгать на месте и с продвижением вперед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 на учебный год: </a:t>
            </a:r>
            <a:r>
              <a:rPr lang="ru-RU" sz="160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ежедневно проводить утреннюю гимнастику, уделять внимание закреплению основных видов движений, развитию основных физических качеств, продолжать укреплять и охранять здоровье детей. 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064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743376"/>
            <a:ext cx="7422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КАКИЕ МЫ БЫЛИ                 КАКИМИ МЫ СТАЛИ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8024" y="1333041"/>
            <a:ext cx="3610954" cy="22678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1340768"/>
            <a:ext cx="3816424" cy="21320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b="27139"/>
          <a:stretch/>
        </p:blipFill>
        <p:spPr>
          <a:xfrm>
            <a:off x="670852" y="3856488"/>
            <a:ext cx="2445461" cy="23808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2" y="3758138"/>
            <a:ext cx="2525230" cy="26340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b="11899"/>
          <a:stretch/>
        </p:blipFill>
        <p:spPr>
          <a:xfrm>
            <a:off x="6271821" y="3758138"/>
            <a:ext cx="2478228" cy="291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325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2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3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4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5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7.xml><?xml version="1.0" encoding="utf-8"?>
<a:theme xmlns:a="http://schemas.openxmlformats.org/drawingml/2006/main" name="6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8.xml><?xml version="1.0" encoding="utf-8"?>
<a:theme xmlns:a="http://schemas.openxmlformats.org/drawingml/2006/main" name="7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1474</Words>
  <Application>Microsoft Office PowerPoint</Application>
  <PresentationFormat>Экран (4:3)</PresentationFormat>
  <Paragraphs>81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16</vt:i4>
      </vt:variant>
    </vt:vector>
  </HeadingPairs>
  <TitlesOfParts>
    <vt:vector size="35" baseType="lpstr">
      <vt:lpstr>Arial</vt:lpstr>
      <vt:lpstr>Arial Black</vt:lpstr>
      <vt:lpstr>Bahnschrift</vt:lpstr>
      <vt:lpstr>Book Antiqua</vt:lpstr>
      <vt:lpstr>Bookman Old Style</vt:lpstr>
      <vt:lpstr>Calibri</vt:lpstr>
      <vt:lpstr>Century Gothic</vt:lpstr>
      <vt:lpstr>Symbol</vt:lpstr>
      <vt:lpstr>Times New Roman</vt:lpstr>
      <vt:lpstr>Verdana</vt:lpstr>
      <vt:lpstr>Wingdings 3</vt:lpstr>
      <vt:lpstr>Тема Office</vt:lpstr>
      <vt:lpstr>Легкий дым</vt:lpstr>
      <vt:lpstr>2_Легкий дым</vt:lpstr>
      <vt:lpstr>3_Легкий дым</vt:lpstr>
      <vt:lpstr>4_Легкий дым</vt:lpstr>
      <vt:lpstr>5_Легкий дым</vt:lpstr>
      <vt:lpstr>6_Легкий дым</vt:lpstr>
      <vt:lpstr>7_Легкий дым</vt:lpstr>
      <vt:lpstr>Презентация PowerPoint</vt:lpstr>
      <vt:lpstr>Презентация PowerPoint</vt:lpstr>
      <vt:lpstr>Цель :  Создание условий развития ребенка, его личностного развития, развития инициативы и творческих способностей на основе сотрудничества со взрослыми и сверстниками и соответствующим возрасту видам деятельности.</vt:lpstr>
      <vt:lpstr>Что должен уметь ребенок 3 – 4 </vt:lpstr>
      <vt:lpstr>Презентация PowerPoint</vt:lpstr>
      <vt:lpstr>Презентация PowerPoint</vt:lpstr>
      <vt:lpstr>Презентация PowerPoint</vt:lpstr>
      <vt:lpstr>Образовательная область: «Речевое развитие» Вывод: в целом результаты большинства детей в пределах возрастной нормы развития, отмечается положительная динамика. Дети с удовольствием рассматривают сюжетные картинки и кратко рассказывают об увиденном; отвечают на вопросы воспитателя, касающиеся ближайшего окружения, используя простые предложения. Выявлены затруднения у некоторых детей в поддержании беседы, речь невнятная. Рекомендации на учебный год: необходимо в течение учебного года с детьми, имеющими уровень ниже среднего продолжать индивидуальные занятия по речевым заданиям, по различным дидактическим играм, чтение художественной литературы, индивидуальные беседы, заучивание стихов коллективно и индивидуально; проводить беседы и консультации с родителями по данному разделу.  Образовательная область: «Художественно – эстетическое развитие» Конструирование: дети к концу учебного года умеют различать детали конструктора, строить по образцу, по собственному замыслу, но затрудняются строить по заданным условиям.  Рисование: дети могут держать карандаш и кисть, создавать простейшие изображения красками, различают основные цвета. Способны изобразить круг, предметы, состоящие из прямых и наклонных линий. Лепка: дети умеют отделять от большого куска пластилина небольшие кусочки, умеют раскатывать комочки круговыми движениями ладоней, прямыми движениями рук; могут создавать предметы, состоящие из 2х -3– х частей, соединяя их путем прижимания друг к другу. Аппликация: умеют раскладывать на листе изображения из 2-3 элементов и аккуратно наклеивать их. Музыка: с интересом слушают музыкальные произведения до конца, проявляют интерес к песням; стремятся двигаться под музыку. Рекомендации на учебный год: необходимо продолжать совершенствовать технику рисования, лепки, аппликации, развивать творческие способности воспитанников.  Образовательная область: «Физическое развитие» Вывод: дети данной возрастной группы к концу учебного года овладели простейшими навыками поведения во время еды, достаточно быстро и правильно умываются, насухо вытираются, пользуясь индивидуальным полотенцем. Умеют аккуратно пользоваться столовыми приборами; обращаться с просьбой, благодарить. Расширились представления детей о подвижных играх с правилами, умеют ходить и бегать, сохраняя равновесие в разных направлениях по указанию взрослого; научились лазать и ходить по гимнастической скамейке; умеют прыгать на месте и с продвижением вперед Рекомендации на учебный год: ежедневно проводить утреннюю гимнастику, уделять внимание закреплению основных видов движений, развитию основных физических качеств, продолжать укреплять и охранять здоровье детей. 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Памятка.  «Обеспечение безопасного летнего отдыха детей»</vt:lpstr>
      <vt:lpstr>Презентация PowerPoint</vt:lpstr>
      <vt:lpstr>Презентация PowerPoint</vt:lpstr>
      <vt:lpstr>СПАСИБО 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47</cp:revision>
  <dcterms:created xsi:type="dcterms:W3CDTF">2022-05-07T13:07:48Z</dcterms:created>
  <dcterms:modified xsi:type="dcterms:W3CDTF">2023-05-16T03:39:52Z</dcterms:modified>
</cp:coreProperties>
</file>