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87" r:id="rId2"/>
    <p:sldId id="256" r:id="rId3"/>
    <p:sldId id="276" r:id="rId4"/>
    <p:sldId id="257" r:id="rId5"/>
    <p:sldId id="258" r:id="rId6"/>
    <p:sldId id="280" r:id="rId7"/>
    <p:sldId id="282" r:id="rId8"/>
    <p:sldId id="284" r:id="rId9"/>
    <p:sldId id="286" r:id="rId10"/>
    <p:sldId id="279" r:id="rId11"/>
    <p:sldId id="272" r:id="rId12"/>
    <p:sldId id="296" r:id="rId13"/>
    <p:sldId id="300" r:id="rId14"/>
    <p:sldId id="297" r:id="rId15"/>
    <p:sldId id="289" r:id="rId16"/>
    <p:sldId id="301" r:id="rId17"/>
    <p:sldId id="302" r:id="rId18"/>
    <p:sldId id="283" r:id="rId19"/>
    <p:sldId id="294" r:id="rId20"/>
    <p:sldId id="299" r:id="rId21"/>
    <p:sldId id="288" r:id="rId22"/>
    <p:sldId id="277" r:id="rId23"/>
    <p:sldId id="278" r:id="rId24"/>
    <p:sldId id="281" r:id="rId25"/>
    <p:sldId id="268" r:id="rId26"/>
    <p:sldId id="291" r:id="rId27"/>
    <p:sldId id="293" r:id="rId28"/>
    <p:sldId id="273" r:id="rId29"/>
    <p:sldId id="265" r:id="rId30"/>
    <p:sldId id="260" r:id="rId31"/>
    <p:sldId id="274" r:id="rId32"/>
    <p:sldId id="304" r:id="rId33"/>
    <p:sldId id="263" r:id="rId34"/>
    <p:sldId id="285"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5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7A9B5-6514-4CF4-8EAD-61A8F006B88A}"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ru-RU"/>
        </a:p>
      </dgm:t>
    </dgm:pt>
    <dgm:pt modelId="{1301FE27-9EB0-42EE-9273-655BE0F42FE7}">
      <dgm:prSet phldrT="[Текст]"/>
      <dgm:spPr>
        <a:solidFill>
          <a:schemeClr val="accent1"/>
        </a:solidFill>
      </dgm:spPr>
      <dgm:t>
        <a:bodyPr/>
        <a:lstStyle/>
        <a:p>
          <a:r>
            <a:rPr lang="ru-RU" b="1" dirty="0"/>
            <a:t>Речь</a:t>
          </a:r>
        </a:p>
      </dgm:t>
    </dgm:pt>
    <dgm:pt modelId="{8B665715-9D21-4507-9614-86515798D8DF}" type="parTrans" cxnId="{A2F663E5-F22C-41D0-A1B4-D63E59F9F392}">
      <dgm:prSet/>
      <dgm:spPr/>
      <dgm:t>
        <a:bodyPr/>
        <a:lstStyle/>
        <a:p>
          <a:endParaRPr lang="ru-RU"/>
        </a:p>
      </dgm:t>
    </dgm:pt>
    <dgm:pt modelId="{66A13223-5A05-41B5-9770-7C2EF0708E37}" type="sibTrans" cxnId="{A2F663E5-F22C-41D0-A1B4-D63E59F9F392}">
      <dgm:prSet/>
      <dgm:spPr/>
      <dgm:t>
        <a:bodyPr/>
        <a:lstStyle/>
        <a:p>
          <a:endParaRPr lang="ru-RU"/>
        </a:p>
      </dgm:t>
    </dgm:pt>
    <dgm:pt modelId="{19CA02E9-E5A7-4D15-956F-556C4C051DFC}">
      <dgm:prSet phldrT="[Текст]" custT="1"/>
      <dgm:spPr/>
      <dgm:t>
        <a:bodyPr/>
        <a:lstStyle/>
        <a:p>
          <a:r>
            <a:rPr lang="ru-RU" sz="1600" b="1" dirty="0">
              <a:solidFill>
                <a:srgbClr val="002060"/>
              </a:solidFill>
              <a:latin typeface="+mj-lt"/>
              <a:cs typeface="Times New Roman" pitchFamily="18" charset="0"/>
            </a:rPr>
            <a:t>Правильно отвечать на вопросы;</a:t>
          </a:r>
        </a:p>
      </dgm:t>
    </dgm:pt>
    <dgm:pt modelId="{8CE09A96-18FA-4D19-A8AA-B9F0077EC653}" type="parTrans" cxnId="{EB0A12B7-4CE1-472B-88AE-1345761F61DB}">
      <dgm:prSet/>
      <dgm:spPr/>
      <dgm:t>
        <a:bodyPr/>
        <a:lstStyle/>
        <a:p>
          <a:endParaRPr lang="ru-RU"/>
        </a:p>
      </dgm:t>
    </dgm:pt>
    <dgm:pt modelId="{C3979965-2973-41DC-AAA1-44FE00E159B7}" type="sibTrans" cxnId="{EB0A12B7-4CE1-472B-88AE-1345761F61DB}">
      <dgm:prSet/>
      <dgm:spPr/>
      <dgm:t>
        <a:bodyPr/>
        <a:lstStyle/>
        <a:p>
          <a:endParaRPr lang="ru-RU"/>
        </a:p>
      </dgm:t>
    </dgm:pt>
    <dgm:pt modelId="{3244BF60-12F3-40D2-A813-FC50C283B063}">
      <dgm:prSet phldrT="[Текст]" custT="1"/>
      <dgm:spPr/>
      <dgm:t>
        <a:bodyPr/>
        <a:lstStyle/>
        <a:p>
          <a:r>
            <a:rPr lang="ru-RU" sz="1600" b="1" dirty="0">
              <a:solidFill>
                <a:srgbClr val="002060"/>
              </a:solidFill>
              <a:latin typeface="+mj-lt"/>
              <a:cs typeface="Times New Roman" pitchFamily="18" charset="0"/>
            </a:rPr>
            <a:t>Употреблять предложения с однородными членами.</a:t>
          </a:r>
        </a:p>
      </dgm:t>
    </dgm:pt>
    <dgm:pt modelId="{4DF1722D-92F9-4231-BFB2-827C67596C31}" type="parTrans" cxnId="{9865FE05-50C8-46AF-87CA-E2CDF46F78D9}">
      <dgm:prSet/>
      <dgm:spPr/>
      <dgm:t>
        <a:bodyPr/>
        <a:lstStyle/>
        <a:p>
          <a:endParaRPr lang="ru-RU"/>
        </a:p>
      </dgm:t>
    </dgm:pt>
    <dgm:pt modelId="{4C74CC8A-14AC-47DB-ACCF-87701A8ADB3F}" type="sibTrans" cxnId="{9865FE05-50C8-46AF-87CA-E2CDF46F78D9}">
      <dgm:prSet/>
      <dgm:spPr/>
      <dgm:t>
        <a:bodyPr/>
        <a:lstStyle/>
        <a:p>
          <a:endParaRPr lang="ru-RU"/>
        </a:p>
      </dgm:t>
    </dgm:pt>
    <dgm:pt modelId="{B6444EA0-3DE0-4A41-A9A6-8CEABDF795B9}">
      <dgm:prSet phldrT="[Текст]"/>
      <dgm:spPr>
        <a:solidFill>
          <a:schemeClr val="accent1"/>
        </a:solidFill>
      </dgm:spPr>
      <dgm:t>
        <a:bodyPr/>
        <a:lstStyle/>
        <a:p>
          <a:r>
            <a:rPr lang="ru-RU" b="1" dirty="0"/>
            <a:t>Моторика</a:t>
          </a:r>
        </a:p>
      </dgm:t>
    </dgm:pt>
    <dgm:pt modelId="{574F9A1D-A833-4781-A9E6-DE4D0C40C0AD}" type="parTrans" cxnId="{351CC5EE-8380-4218-8B75-334137F3A795}">
      <dgm:prSet/>
      <dgm:spPr/>
      <dgm:t>
        <a:bodyPr/>
        <a:lstStyle/>
        <a:p>
          <a:endParaRPr lang="ru-RU"/>
        </a:p>
      </dgm:t>
    </dgm:pt>
    <dgm:pt modelId="{A21C0504-9CF4-4673-A80F-4607C53ADD15}" type="sibTrans" cxnId="{351CC5EE-8380-4218-8B75-334137F3A795}">
      <dgm:prSet/>
      <dgm:spPr/>
      <dgm:t>
        <a:bodyPr/>
        <a:lstStyle/>
        <a:p>
          <a:endParaRPr lang="ru-RU"/>
        </a:p>
      </dgm:t>
    </dgm:pt>
    <dgm:pt modelId="{2FF33EE6-B605-4744-958F-D75054519F20}">
      <dgm:prSet phldrT="[Текст]" custT="1"/>
      <dgm:spPr/>
      <dgm:t>
        <a:bodyPr/>
        <a:lstStyle/>
        <a:p>
          <a:r>
            <a:rPr lang="ru-RU" sz="1600" b="1" dirty="0">
              <a:solidFill>
                <a:srgbClr val="002060"/>
              </a:solidFill>
              <a:latin typeface="+mn-lt"/>
              <a:cs typeface="Times New Roman" pitchFamily="18" charset="0"/>
            </a:rPr>
            <a:t>Изображать простейшие предметы и явления действительности, используя прямые, округлые, наклонные, длинные, короткие, пересекающиеся линии;</a:t>
          </a:r>
        </a:p>
      </dgm:t>
    </dgm:pt>
    <dgm:pt modelId="{B2894B9E-2734-4D1B-8964-5A98A6F00D0B}" type="parTrans" cxnId="{DB0F57CE-F56C-4B37-BF25-0452CC3E56A2}">
      <dgm:prSet/>
      <dgm:spPr/>
      <dgm:t>
        <a:bodyPr/>
        <a:lstStyle/>
        <a:p>
          <a:endParaRPr lang="ru-RU"/>
        </a:p>
      </dgm:t>
    </dgm:pt>
    <dgm:pt modelId="{87F10146-4369-4F4A-A151-9ADD36C10D9E}" type="sibTrans" cxnId="{DB0F57CE-F56C-4B37-BF25-0452CC3E56A2}">
      <dgm:prSet/>
      <dgm:spPr/>
      <dgm:t>
        <a:bodyPr/>
        <a:lstStyle/>
        <a:p>
          <a:endParaRPr lang="ru-RU"/>
        </a:p>
      </dgm:t>
    </dgm:pt>
    <dgm:pt modelId="{1AEF9454-5358-424A-8CF9-79353110BB52}">
      <dgm:prSet phldrT="[Текст]" custT="1"/>
      <dgm:spPr/>
      <dgm:t>
        <a:bodyPr/>
        <a:lstStyle/>
        <a:p>
          <a:r>
            <a:rPr lang="ru-RU" sz="1600" b="1" dirty="0">
              <a:solidFill>
                <a:srgbClr val="002060"/>
              </a:solidFill>
              <a:latin typeface="+mn-lt"/>
              <a:cs typeface="Times New Roman" pitchFamily="18" charset="0"/>
            </a:rPr>
            <a:t>Повторять простые движения пальчиковой гимнастики.</a:t>
          </a:r>
        </a:p>
      </dgm:t>
    </dgm:pt>
    <dgm:pt modelId="{FAEC7D8E-01AB-474A-B5DD-08E2C7CA9775}" type="parTrans" cxnId="{C63CF2C8-506F-4591-A231-81BBC68E3A1F}">
      <dgm:prSet/>
      <dgm:spPr/>
      <dgm:t>
        <a:bodyPr/>
        <a:lstStyle/>
        <a:p>
          <a:endParaRPr lang="ru-RU"/>
        </a:p>
      </dgm:t>
    </dgm:pt>
    <dgm:pt modelId="{AB4B022C-38E3-47CF-9EB4-CB6334B8F61D}" type="sibTrans" cxnId="{C63CF2C8-506F-4591-A231-81BBC68E3A1F}">
      <dgm:prSet/>
      <dgm:spPr/>
      <dgm:t>
        <a:bodyPr/>
        <a:lstStyle/>
        <a:p>
          <a:endParaRPr lang="ru-RU"/>
        </a:p>
      </dgm:t>
    </dgm:pt>
    <dgm:pt modelId="{719791C6-68CD-408D-A33B-B5D67DB29C60}">
      <dgm:prSet phldrT="[Текст]"/>
      <dgm:spPr>
        <a:solidFill>
          <a:schemeClr val="accent1"/>
        </a:solidFill>
      </dgm:spPr>
      <dgm:t>
        <a:bodyPr/>
        <a:lstStyle/>
        <a:p>
          <a:r>
            <a:rPr lang="ru-RU" b="1" dirty="0"/>
            <a:t>Ознакомление с окружающим</a:t>
          </a:r>
        </a:p>
      </dgm:t>
    </dgm:pt>
    <dgm:pt modelId="{52A79DCD-96EE-4151-BF00-C16C30383206}" type="parTrans" cxnId="{76C1758B-B48E-4A48-B19B-BF36CC330148}">
      <dgm:prSet/>
      <dgm:spPr/>
      <dgm:t>
        <a:bodyPr/>
        <a:lstStyle/>
        <a:p>
          <a:endParaRPr lang="ru-RU"/>
        </a:p>
      </dgm:t>
    </dgm:pt>
    <dgm:pt modelId="{F825336C-92A3-4647-98BD-8CADE28AD953}" type="sibTrans" cxnId="{76C1758B-B48E-4A48-B19B-BF36CC330148}">
      <dgm:prSet/>
      <dgm:spPr/>
      <dgm:t>
        <a:bodyPr/>
        <a:lstStyle/>
        <a:p>
          <a:endParaRPr lang="ru-RU"/>
        </a:p>
      </dgm:t>
    </dgm:pt>
    <dgm:pt modelId="{A18CB6EC-2779-4140-922B-A61D13263ED9}">
      <dgm:prSet phldrT="[Текст]" custT="1"/>
      <dgm:spPr/>
      <dgm:t>
        <a:bodyPr/>
        <a:lstStyle/>
        <a:p>
          <a:r>
            <a:rPr lang="ru-RU" sz="1600" b="1" dirty="0">
              <a:solidFill>
                <a:srgbClr val="002060"/>
              </a:solidFill>
              <a:latin typeface="+mn-lt"/>
              <a:cs typeface="Times New Roman" pitchFamily="18" charset="0"/>
            </a:rPr>
            <a:t>Называть свое имя и фамилию;</a:t>
          </a:r>
        </a:p>
      </dgm:t>
    </dgm:pt>
    <dgm:pt modelId="{466399AF-9179-4A80-8A91-4B6070495406}" type="parTrans" cxnId="{719E4700-6F1A-4302-8F05-3744CD8FE336}">
      <dgm:prSet/>
      <dgm:spPr/>
      <dgm:t>
        <a:bodyPr/>
        <a:lstStyle/>
        <a:p>
          <a:endParaRPr lang="ru-RU"/>
        </a:p>
      </dgm:t>
    </dgm:pt>
    <dgm:pt modelId="{AF3B9A14-F640-4F4B-A9AA-740B43164A29}" type="sibTrans" cxnId="{719E4700-6F1A-4302-8F05-3744CD8FE336}">
      <dgm:prSet/>
      <dgm:spPr/>
      <dgm:t>
        <a:bodyPr/>
        <a:lstStyle/>
        <a:p>
          <a:endParaRPr lang="ru-RU"/>
        </a:p>
      </dgm:t>
    </dgm:pt>
    <dgm:pt modelId="{E62A8931-93FD-4CC5-9481-1D449A5A1542}">
      <dgm:prSet phldrT="[Текст]" custT="1"/>
      <dgm:spPr/>
      <dgm:t>
        <a:bodyPr/>
        <a:lstStyle/>
        <a:p>
          <a:r>
            <a:rPr lang="ru-RU" sz="1600" b="1" dirty="0">
              <a:solidFill>
                <a:srgbClr val="002060"/>
              </a:solidFill>
              <a:latin typeface="+mn-lt"/>
              <a:cs typeface="Times New Roman" pitchFamily="18" charset="0"/>
            </a:rPr>
            <a:t>По опорным обобщающим словам находить предметы («Покажи обувь, посуду, мебель»);</a:t>
          </a:r>
        </a:p>
      </dgm:t>
    </dgm:pt>
    <dgm:pt modelId="{4AD88355-1793-4727-9B73-A7FBF87AAB0A}" type="parTrans" cxnId="{137EBADD-07CB-4DFE-96D2-1216A4A4E3C9}">
      <dgm:prSet/>
      <dgm:spPr/>
      <dgm:t>
        <a:bodyPr/>
        <a:lstStyle/>
        <a:p>
          <a:endParaRPr lang="ru-RU"/>
        </a:p>
      </dgm:t>
    </dgm:pt>
    <dgm:pt modelId="{8E84E5B9-DE18-4826-A050-FD43D7586E3D}" type="sibTrans" cxnId="{137EBADD-07CB-4DFE-96D2-1216A4A4E3C9}">
      <dgm:prSet/>
      <dgm:spPr/>
      <dgm:t>
        <a:bodyPr/>
        <a:lstStyle/>
        <a:p>
          <a:endParaRPr lang="ru-RU"/>
        </a:p>
      </dgm:t>
    </dgm:pt>
    <dgm:pt modelId="{A659CC39-D4E9-4541-A145-309A23218FBC}">
      <dgm:prSet phldrT="[Текст]" custT="1"/>
      <dgm:spPr/>
      <dgm:t>
        <a:bodyPr/>
        <a:lstStyle/>
        <a:p>
          <a:r>
            <a:rPr lang="ru-RU" sz="1600" b="1" dirty="0">
              <a:solidFill>
                <a:srgbClr val="002060"/>
              </a:solidFill>
              <a:latin typeface="+mj-lt"/>
              <a:cs typeface="Times New Roman" pitchFamily="18" charset="0"/>
            </a:rPr>
            <a:t>Согласовывать слова в роде, числе, падеже;</a:t>
          </a:r>
        </a:p>
      </dgm:t>
    </dgm:pt>
    <dgm:pt modelId="{DADA79B1-C937-4376-9710-3D6763E1DDBD}" type="parTrans" cxnId="{94C0F47C-29BB-4025-B71F-66385564CB19}">
      <dgm:prSet/>
      <dgm:spPr/>
      <dgm:t>
        <a:bodyPr/>
        <a:lstStyle/>
        <a:p>
          <a:endParaRPr lang="ru-RU"/>
        </a:p>
      </dgm:t>
    </dgm:pt>
    <dgm:pt modelId="{8A0A9B00-D5CF-42A2-BDB4-8DC1ED2A7BF7}" type="sibTrans" cxnId="{94C0F47C-29BB-4025-B71F-66385564CB19}">
      <dgm:prSet/>
      <dgm:spPr/>
      <dgm:t>
        <a:bodyPr/>
        <a:lstStyle/>
        <a:p>
          <a:endParaRPr lang="ru-RU"/>
        </a:p>
      </dgm:t>
    </dgm:pt>
    <dgm:pt modelId="{F1E1015A-45EB-479C-A1CB-B66AD376EDEE}">
      <dgm:prSet phldrT="[Текст]" custT="1"/>
      <dgm:spPr/>
      <dgm:t>
        <a:bodyPr/>
        <a:lstStyle/>
        <a:p>
          <a:r>
            <a:rPr lang="ru-RU" sz="1600" b="1" dirty="0">
              <a:solidFill>
                <a:srgbClr val="002060"/>
              </a:solidFill>
              <a:latin typeface="+mj-lt"/>
              <a:cs typeface="Times New Roman" pitchFamily="18" charset="0"/>
            </a:rPr>
            <a:t>Правильно пользоваться предлогами в, на, за, под;</a:t>
          </a:r>
        </a:p>
      </dgm:t>
    </dgm:pt>
    <dgm:pt modelId="{562DB1F2-556D-4D35-A70B-1BFC79A90E93}" type="parTrans" cxnId="{1A2ADAB7-FD1F-41ED-AAC1-69FF0CA55DAF}">
      <dgm:prSet/>
      <dgm:spPr/>
      <dgm:t>
        <a:bodyPr/>
        <a:lstStyle/>
        <a:p>
          <a:endParaRPr lang="ru-RU"/>
        </a:p>
      </dgm:t>
    </dgm:pt>
    <dgm:pt modelId="{D20E4FE5-5D98-4745-87D6-04C4B6549C2A}" type="sibTrans" cxnId="{1A2ADAB7-FD1F-41ED-AAC1-69FF0CA55DAF}">
      <dgm:prSet/>
      <dgm:spPr/>
      <dgm:t>
        <a:bodyPr/>
        <a:lstStyle/>
        <a:p>
          <a:endParaRPr lang="ru-RU"/>
        </a:p>
      </dgm:t>
    </dgm:pt>
    <dgm:pt modelId="{91C4C890-15C0-4218-AA53-ADF969EBA3D0}">
      <dgm:prSet phldrT="[Текст]" custT="1"/>
      <dgm:spPr/>
      <dgm:t>
        <a:bodyPr/>
        <a:lstStyle/>
        <a:p>
          <a:r>
            <a:rPr lang="ru-RU" sz="1600" b="1" dirty="0">
              <a:solidFill>
                <a:srgbClr val="002060"/>
              </a:solidFill>
              <a:latin typeface="+mn-lt"/>
              <a:cs typeface="Times New Roman" pitchFamily="18" charset="0"/>
            </a:rPr>
            <a:t>Знать и называть 6 основных цветов;</a:t>
          </a:r>
        </a:p>
      </dgm:t>
    </dgm:pt>
    <dgm:pt modelId="{8D9C19B1-1E45-46B9-BAB0-118A4CAB279A}" type="parTrans" cxnId="{CF8D0DF0-8606-4958-9EB0-2A8167BE6C37}">
      <dgm:prSet/>
      <dgm:spPr/>
      <dgm:t>
        <a:bodyPr/>
        <a:lstStyle/>
        <a:p>
          <a:endParaRPr lang="ru-RU"/>
        </a:p>
      </dgm:t>
    </dgm:pt>
    <dgm:pt modelId="{E744660F-BE4E-41C1-97A8-AA1BFD12C7F4}" type="sibTrans" cxnId="{CF8D0DF0-8606-4958-9EB0-2A8167BE6C37}">
      <dgm:prSet/>
      <dgm:spPr/>
      <dgm:t>
        <a:bodyPr/>
        <a:lstStyle/>
        <a:p>
          <a:endParaRPr lang="ru-RU"/>
        </a:p>
      </dgm:t>
    </dgm:pt>
    <dgm:pt modelId="{FB8F36C6-CDA0-4A07-96E0-0D3B91999F49}">
      <dgm:prSet phldrT="[Текст]" custT="1"/>
      <dgm:spPr/>
      <dgm:t>
        <a:bodyPr/>
        <a:lstStyle/>
        <a:p>
          <a:r>
            <a:rPr lang="ru-RU" sz="1600" b="1" dirty="0">
              <a:solidFill>
                <a:srgbClr val="002060"/>
              </a:solidFill>
              <a:latin typeface="+mn-lt"/>
              <a:cs typeface="Times New Roman" pitchFamily="18" charset="0"/>
            </a:rPr>
            <a:t>Различать времена года;</a:t>
          </a:r>
        </a:p>
      </dgm:t>
    </dgm:pt>
    <dgm:pt modelId="{A0EFB8F9-FD50-4AC8-B740-6F0FEF2DFCF5}" type="parTrans" cxnId="{BAE77C47-555E-4F63-801F-9349FE8C6CD7}">
      <dgm:prSet/>
      <dgm:spPr/>
      <dgm:t>
        <a:bodyPr/>
        <a:lstStyle/>
        <a:p>
          <a:endParaRPr lang="ru-RU"/>
        </a:p>
      </dgm:t>
    </dgm:pt>
    <dgm:pt modelId="{93FE94E0-4273-4235-BB49-DEDC02FC885A}" type="sibTrans" cxnId="{BAE77C47-555E-4F63-801F-9349FE8C6CD7}">
      <dgm:prSet/>
      <dgm:spPr/>
      <dgm:t>
        <a:bodyPr/>
        <a:lstStyle/>
        <a:p>
          <a:endParaRPr lang="ru-RU"/>
        </a:p>
      </dgm:t>
    </dgm:pt>
    <dgm:pt modelId="{BAAFD1D7-780A-48DF-A7F8-F0454C3EF5F9}">
      <dgm:prSet phldrT="[Текст]" custT="1"/>
      <dgm:spPr/>
      <dgm:t>
        <a:bodyPr/>
        <a:lstStyle/>
        <a:p>
          <a:r>
            <a:rPr lang="ru-RU" sz="1600" b="1" dirty="0">
              <a:solidFill>
                <a:srgbClr val="002060"/>
              </a:solidFill>
              <a:latin typeface="+mn-lt"/>
              <a:cs typeface="Times New Roman" pitchFamily="18" charset="0"/>
            </a:rPr>
            <a:t>Называть существенные детали и части предметов.</a:t>
          </a:r>
        </a:p>
      </dgm:t>
    </dgm:pt>
    <dgm:pt modelId="{4F074C66-4883-4418-A01C-80776C20E37D}" type="parTrans" cxnId="{9D909BAD-7E15-4638-9E71-C19EC9C7DFB6}">
      <dgm:prSet/>
      <dgm:spPr/>
      <dgm:t>
        <a:bodyPr/>
        <a:lstStyle/>
        <a:p>
          <a:endParaRPr lang="ru-RU"/>
        </a:p>
      </dgm:t>
    </dgm:pt>
    <dgm:pt modelId="{A87FE3E5-3F35-4ED7-B68B-1F79CFAA8E98}" type="sibTrans" cxnId="{9D909BAD-7E15-4638-9E71-C19EC9C7DFB6}">
      <dgm:prSet/>
      <dgm:spPr/>
      <dgm:t>
        <a:bodyPr/>
        <a:lstStyle/>
        <a:p>
          <a:endParaRPr lang="ru-RU"/>
        </a:p>
      </dgm:t>
    </dgm:pt>
    <dgm:pt modelId="{AD0A751F-CB01-43FB-9EB3-DEF0385DA93E}" type="pres">
      <dgm:prSet presAssocID="{CB17A9B5-6514-4CF4-8EAD-61A8F006B88A}" presName="Name0" presStyleCnt="0">
        <dgm:presLayoutVars>
          <dgm:dir/>
          <dgm:animLvl val="lvl"/>
          <dgm:resizeHandles val="exact"/>
        </dgm:presLayoutVars>
      </dgm:prSet>
      <dgm:spPr/>
      <dgm:t>
        <a:bodyPr/>
        <a:lstStyle/>
        <a:p>
          <a:endParaRPr lang="ru-RU"/>
        </a:p>
      </dgm:t>
    </dgm:pt>
    <dgm:pt modelId="{4289FAE7-48FB-4A09-A002-8F90BCF97495}" type="pres">
      <dgm:prSet presAssocID="{1301FE27-9EB0-42EE-9273-655BE0F42FE7}" presName="linNode" presStyleCnt="0"/>
      <dgm:spPr/>
    </dgm:pt>
    <dgm:pt modelId="{7C0D10C9-4C0C-428E-9858-2DD6B8322F36}" type="pres">
      <dgm:prSet presAssocID="{1301FE27-9EB0-42EE-9273-655BE0F42FE7}" presName="parentText" presStyleLbl="node1" presStyleIdx="0" presStyleCnt="3" custScaleX="63255" custScaleY="55218" custLinFactNeighborX="-12190" custLinFactNeighborY="-2544">
        <dgm:presLayoutVars>
          <dgm:chMax val="1"/>
          <dgm:bulletEnabled val="1"/>
        </dgm:presLayoutVars>
      </dgm:prSet>
      <dgm:spPr/>
      <dgm:t>
        <a:bodyPr/>
        <a:lstStyle/>
        <a:p>
          <a:endParaRPr lang="ru-RU"/>
        </a:p>
      </dgm:t>
    </dgm:pt>
    <dgm:pt modelId="{FEDCC773-EF65-4E97-9C7B-2E0816A6B41E}" type="pres">
      <dgm:prSet presAssocID="{1301FE27-9EB0-42EE-9273-655BE0F42FE7}" presName="descendantText" presStyleLbl="alignAccFollowNode1" presStyleIdx="0" presStyleCnt="3" custScaleX="187879">
        <dgm:presLayoutVars>
          <dgm:bulletEnabled val="1"/>
        </dgm:presLayoutVars>
      </dgm:prSet>
      <dgm:spPr/>
      <dgm:t>
        <a:bodyPr/>
        <a:lstStyle/>
        <a:p>
          <a:endParaRPr lang="ru-RU"/>
        </a:p>
      </dgm:t>
    </dgm:pt>
    <dgm:pt modelId="{A5342842-EB7C-4202-9657-E772F6400559}" type="pres">
      <dgm:prSet presAssocID="{66A13223-5A05-41B5-9770-7C2EF0708E37}" presName="sp" presStyleCnt="0"/>
      <dgm:spPr/>
    </dgm:pt>
    <dgm:pt modelId="{E8353E4D-42F4-413F-8367-51343D87CBF1}" type="pres">
      <dgm:prSet presAssocID="{B6444EA0-3DE0-4A41-A9A6-8CEABDF795B9}" presName="linNode" presStyleCnt="0"/>
      <dgm:spPr/>
    </dgm:pt>
    <dgm:pt modelId="{A1E5C859-2BF7-49BD-8545-7D160108330D}" type="pres">
      <dgm:prSet presAssocID="{B6444EA0-3DE0-4A41-A9A6-8CEABDF795B9}" presName="parentText" presStyleLbl="node1" presStyleIdx="1" presStyleCnt="3" custScaleX="49739" custScaleY="40149">
        <dgm:presLayoutVars>
          <dgm:chMax val="1"/>
          <dgm:bulletEnabled val="1"/>
        </dgm:presLayoutVars>
      </dgm:prSet>
      <dgm:spPr/>
      <dgm:t>
        <a:bodyPr/>
        <a:lstStyle/>
        <a:p>
          <a:endParaRPr lang="ru-RU"/>
        </a:p>
      </dgm:t>
    </dgm:pt>
    <dgm:pt modelId="{95124F8F-8D60-4ACC-896D-D6B6D0398D19}" type="pres">
      <dgm:prSet presAssocID="{B6444EA0-3DE0-4A41-A9A6-8CEABDF795B9}" presName="descendantText" presStyleLbl="alignAccFollowNode1" presStyleIdx="1" presStyleCnt="3" custScaleX="128883" custLinFactNeighborX="4474" custLinFactNeighborY="535">
        <dgm:presLayoutVars>
          <dgm:bulletEnabled val="1"/>
        </dgm:presLayoutVars>
      </dgm:prSet>
      <dgm:spPr/>
      <dgm:t>
        <a:bodyPr/>
        <a:lstStyle/>
        <a:p>
          <a:endParaRPr lang="ru-RU"/>
        </a:p>
      </dgm:t>
    </dgm:pt>
    <dgm:pt modelId="{B3EE1BB6-9E55-47F6-96D6-F649E94CB3DC}" type="pres">
      <dgm:prSet presAssocID="{A21C0504-9CF4-4673-A80F-4607C53ADD15}" presName="sp" presStyleCnt="0"/>
      <dgm:spPr/>
    </dgm:pt>
    <dgm:pt modelId="{23D4A317-A4AC-40E1-8B07-ACC845D4AD25}" type="pres">
      <dgm:prSet presAssocID="{719791C6-68CD-408D-A33B-B5D67DB29C60}" presName="linNode" presStyleCnt="0"/>
      <dgm:spPr/>
    </dgm:pt>
    <dgm:pt modelId="{9E8C6222-A1CA-49BE-945F-DB36C54BA595}" type="pres">
      <dgm:prSet presAssocID="{719791C6-68CD-408D-A33B-B5D67DB29C60}" presName="parentText" presStyleLbl="node1" presStyleIdx="2" presStyleCnt="3" custScaleX="72289" custScaleY="68356">
        <dgm:presLayoutVars>
          <dgm:chMax val="1"/>
          <dgm:bulletEnabled val="1"/>
        </dgm:presLayoutVars>
      </dgm:prSet>
      <dgm:spPr/>
      <dgm:t>
        <a:bodyPr/>
        <a:lstStyle/>
        <a:p>
          <a:endParaRPr lang="ru-RU"/>
        </a:p>
      </dgm:t>
    </dgm:pt>
    <dgm:pt modelId="{60DB8D92-77C2-4314-8D2E-878985EE242C}" type="pres">
      <dgm:prSet presAssocID="{719791C6-68CD-408D-A33B-B5D67DB29C60}" presName="descendantText" presStyleLbl="alignAccFollowNode1" presStyleIdx="2" presStyleCnt="3" custScaleX="103083" custScaleY="85621">
        <dgm:presLayoutVars>
          <dgm:bulletEnabled val="1"/>
        </dgm:presLayoutVars>
      </dgm:prSet>
      <dgm:spPr/>
      <dgm:t>
        <a:bodyPr/>
        <a:lstStyle/>
        <a:p>
          <a:endParaRPr lang="ru-RU"/>
        </a:p>
      </dgm:t>
    </dgm:pt>
  </dgm:ptLst>
  <dgm:cxnLst>
    <dgm:cxn modelId="{95CE87C0-0BA4-4672-9CB1-7638F3D0B95B}" type="presOf" srcId="{A659CC39-D4E9-4541-A145-309A23218FBC}" destId="{FEDCC773-EF65-4E97-9C7B-2E0816A6B41E}" srcOrd="0" destOrd="1" presId="urn:microsoft.com/office/officeart/2005/8/layout/vList5"/>
    <dgm:cxn modelId="{0C0A68AA-AB68-42C3-948A-270245AD0587}" type="presOf" srcId="{719791C6-68CD-408D-A33B-B5D67DB29C60}" destId="{9E8C6222-A1CA-49BE-945F-DB36C54BA595}" srcOrd="0" destOrd="0" presId="urn:microsoft.com/office/officeart/2005/8/layout/vList5"/>
    <dgm:cxn modelId="{351CC5EE-8380-4218-8B75-334137F3A795}" srcId="{CB17A9B5-6514-4CF4-8EAD-61A8F006B88A}" destId="{B6444EA0-3DE0-4A41-A9A6-8CEABDF795B9}" srcOrd="1" destOrd="0" parTransId="{574F9A1D-A833-4781-A9E6-DE4D0C40C0AD}" sibTransId="{A21C0504-9CF4-4673-A80F-4607C53ADD15}"/>
    <dgm:cxn modelId="{9865FE05-50C8-46AF-87CA-E2CDF46F78D9}" srcId="{1301FE27-9EB0-42EE-9273-655BE0F42FE7}" destId="{3244BF60-12F3-40D2-A813-FC50C283B063}" srcOrd="3" destOrd="0" parTransId="{4DF1722D-92F9-4231-BFB2-827C67596C31}" sibTransId="{4C74CC8A-14AC-47DB-ACCF-87701A8ADB3F}"/>
    <dgm:cxn modelId="{C236020F-D625-4333-8A3F-F2DC9C1FA113}" type="presOf" srcId="{E62A8931-93FD-4CC5-9481-1D449A5A1542}" destId="{60DB8D92-77C2-4314-8D2E-878985EE242C}" srcOrd="0" destOrd="1" presId="urn:microsoft.com/office/officeart/2005/8/layout/vList5"/>
    <dgm:cxn modelId="{1A2ADAB7-FD1F-41ED-AAC1-69FF0CA55DAF}" srcId="{1301FE27-9EB0-42EE-9273-655BE0F42FE7}" destId="{F1E1015A-45EB-479C-A1CB-B66AD376EDEE}" srcOrd="2" destOrd="0" parTransId="{562DB1F2-556D-4D35-A70B-1BFC79A90E93}" sibTransId="{D20E4FE5-5D98-4745-87D6-04C4B6549C2A}"/>
    <dgm:cxn modelId="{CF8D0DF0-8606-4958-9EB0-2A8167BE6C37}" srcId="{719791C6-68CD-408D-A33B-B5D67DB29C60}" destId="{91C4C890-15C0-4218-AA53-ADF969EBA3D0}" srcOrd="2" destOrd="0" parTransId="{8D9C19B1-1E45-46B9-BAB0-118A4CAB279A}" sibTransId="{E744660F-BE4E-41C1-97A8-AA1BFD12C7F4}"/>
    <dgm:cxn modelId="{719E4700-6F1A-4302-8F05-3744CD8FE336}" srcId="{719791C6-68CD-408D-A33B-B5D67DB29C60}" destId="{A18CB6EC-2779-4140-922B-A61D13263ED9}" srcOrd="0" destOrd="0" parTransId="{466399AF-9179-4A80-8A91-4B6070495406}" sibTransId="{AF3B9A14-F640-4F4B-A9AA-740B43164A29}"/>
    <dgm:cxn modelId="{DF056534-667B-4DE9-8DD4-0FDE09852324}" type="presOf" srcId="{A18CB6EC-2779-4140-922B-A61D13263ED9}" destId="{60DB8D92-77C2-4314-8D2E-878985EE242C}" srcOrd="0" destOrd="0" presId="urn:microsoft.com/office/officeart/2005/8/layout/vList5"/>
    <dgm:cxn modelId="{07F989D3-63B9-444E-A7C3-330D05CBCE74}" type="presOf" srcId="{B6444EA0-3DE0-4A41-A9A6-8CEABDF795B9}" destId="{A1E5C859-2BF7-49BD-8545-7D160108330D}" srcOrd="0" destOrd="0" presId="urn:microsoft.com/office/officeart/2005/8/layout/vList5"/>
    <dgm:cxn modelId="{94C0F47C-29BB-4025-B71F-66385564CB19}" srcId="{1301FE27-9EB0-42EE-9273-655BE0F42FE7}" destId="{A659CC39-D4E9-4541-A145-309A23218FBC}" srcOrd="1" destOrd="0" parTransId="{DADA79B1-C937-4376-9710-3D6763E1DDBD}" sibTransId="{8A0A9B00-D5CF-42A2-BDB4-8DC1ED2A7BF7}"/>
    <dgm:cxn modelId="{137EBADD-07CB-4DFE-96D2-1216A4A4E3C9}" srcId="{719791C6-68CD-408D-A33B-B5D67DB29C60}" destId="{E62A8931-93FD-4CC5-9481-1D449A5A1542}" srcOrd="1" destOrd="0" parTransId="{4AD88355-1793-4727-9B73-A7FBF87AAB0A}" sibTransId="{8E84E5B9-DE18-4826-A050-FD43D7586E3D}"/>
    <dgm:cxn modelId="{A2F663E5-F22C-41D0-A1B4-D63E59F9F392}" srcId="{CB17A9B5-6514-4CF4-8EAD-61A8F006B88A}" destId="{1301FE27-9EB0-42EE-9273-655BE0F42FE7}" srcOrd="0" destOrd="0" parTransId="{8B665715-9D21-4507-9614-86515798D8DF}" sibTransId="{66A13223-5A05-41B5-9770-7C2EF0708E37}"/>
    <dgm:cxn modelId="{27BDA873-0FCA-4205-855F-063911525A69}" type="presOf" srcId="{BAAFD1D7-780A-48DF-A7F8-F0454C3EF5F9}" destId="{60DB8D92-77C2-4314-8D2E-878985EE242C}" srcOrd="0" destOrd="4" presId="urn:microsoft.com/office/officeart/2005/8/layout/vList5"/>
    <dgm:cxn modelId="{4814A7CD-3BB9-4AD2-9493-803FC211615C}" type="presOf" srcId="{91C4C890-15C0-4218-AA53-ADF969EBA3D0}" destId="{60DB8D92-77C2-4314-8D2E-878985EE242C}" srcOrd="0" destOrd="2" presId="urn:microsoft.com/office/officeart/2005/8/layout/vList5"/>
    <dgm:cxn modelId="{EB0A12B7-4CE1-472B-88AE-1345761F61DB}" srcId="{1301FE27-9EB0-42EE-9273-655BE0F42FE7}" destId="{19CA02E9-E5A7-4D15-956F-556C4C051DFC}" srcOrd="0" destOrd="0" parTransId="{8CE09A96-18FA-4D19-A8AA-B9F0077EC653}" sibTransId="{C3979965-2973-41DC-AAA1-44FE00E159B7}"/>
    <dgm:cxn modelId="{5FDE4C10-E828-46AB-B2C9-0EA73D227CC3}" type="presOf" srcId="{2FF33EE6-B605-4744-958F-D75054519F20}" destId="{95124F8F-8D60-4ACC-896D-D6B6D0398D19}" srcOrd="0" destOrd="0" presId="urn:microsoft.com/office/officeart/2005/8/layout/vList5"/>
    <dgm:cxn modelId="{76C1758B-B48E-4A48-B19B-BF36CC330148}" srcId="{CB17A9B5-6514-4CF4-8EAD-61A8F006B88A}" destId="{719791C6-68CD-408D-A33B-B5D67DB29C60}" srcOrd="2" destOrd="0" parTransId="{52A79DCD-96EE-4151-BF00-C16C30383206}" sibTransId="{F825336C-92A3-4647-98BD-8CADE28AD953}"/>
    <dgm:cxn modelId="{DB0F57CE-F56C-4B37-BF25-0452CC3E56A2}" srcId="{B6444EA0-3DE0-4A41-A9A6-8CEABDF795B9}" destId="{2FF33EE6-B605-4744-958F-D75054519F20}" srcOrd="0" destOrd="0" parTransId="{B2894B9E-2734-4D1B-8964-5A98A6F00D0B}" sibTransId="{87F10146-4369-4F4A-A151-9ADD36C10D9E}"/>
    <dgm:cxn modelId="{0A36D851-C09F-47BC-90A1-F82DCC98CE70}" type="presOf" srcId="{F1E1015A-45EB-479C-A1CB-B66AD376EDEE}" destId="{FEDCC773-EF65-4E97-9C7B-2E0816A6B41E}" srcOrd="0" destOrd="2" presId="urn:microsoft.com/office/officeart/2005/8/layout/vList5"/>
    <dgm:cxn modelId="{C63CF2C8-506F-4591-A231-81BBC68E3A1F}" srcId="{B6444EA0-3DE0-4A41-A9A6-8CEABDF795B9}" destId="{1AEF9454-5358-424A-8CF9-79353110BB52}" srcOrd="1" destOrd="0" parTransId="{FAEC7D8E-01AB-474A-B5DD-08E2C7CA9775}" sibTransId="{AB4B022C-38E3-47CF-9EB4-CB6334B8F61D}"/>
    <dgm:cxn modelId="{BAE77C47-555E-4F63-801F-9349FE8C6CD7}" srcId="{719791C6-68CD-408D-A33B-B5D67DB29C60}" destId="{FB8F36C6-CDA0-4A07-96E0-0D3B91999F49}" srcOrd="3" destOrd="0" parTransId="{A0EFB8F9-FD50-4AC8-B740-6F0FEF2DFCF5}" sibTransId="{93FE94E0-4273-4235-BB49-DEDC02FC885A}"/>
    <dgm:cxn modelId="{646504C1-9A31-474D-9830-691CBE1CA8B5}" type="presOf" srcId="{CB17A9B5-6514-4CF4-8EAD-61A8F006B88A}" destId="{AD0A751F-CB01-43FB-9EB3-DEF0385DA93E}" srcOrd="0" destOrd="0" presId="urn:microsoft.com/office/officeart/2005/8/layout/vList5"/>
    <dgm:cxn modelId="{FC23F574-4BAF-48E7-BFC4-D160514C2F22}" type="presOf" srcId="{FB8F36C6-CDA0-4A07-96E0-0D3B91999F49}" destId="{60DB8D92-77C2-4314-8D2E-878985EE242C}" srcOrd="0" destOrd="3" presId="urn:microsoft.com/office/officeart/2005/8/layout/vList5"/>
    <dgm:cxn modelId="{6D84B35D-37C2-44A8-A4B3-99AC43BAC234}" type="presOf" srcId="{3244BF60-12F3-40D2-A813-FC50C283B063}" destId="{FEDCC773-EF65-4E97-9C7B-2E0816A6B41E}" srcOrd="0" destOrd="3" presId="urn:microsoft.com/office/officeart/2005/8/layout/vList5"/>
    <dgm:cxn modelId="{9D909BAD-7E15-4638-9E71-C19EC9C7DFB6}" srcId="{719791C6-68CD-408D-A33B-B5D67DB29C60}" destId="{BAAFD1D7-780A-48DF-A7F8-F0454C3EF5F9}" srcOrd="4" destOrd="0" parTransId="{4F074C66-4883-4418-A01C-80776C20E37D}" sibTransId="{A87FE3E5-3F35-4ED7-B68B-1F79CFAA8E98}"/>
    <dgm:cxn modelId="{0D53DCE5-C5A2-46A3-AC26-F6BDDA93C21A}" type="presOf" srcId="{1301FE27-9EB0-42EE-9273-655BE0F42FE7}" destId="{7C0D10C9-4C0C-428E-9858-2DD6B8322F36}" srcOrd="0" destOrd="0" presId="urn:microsoft.com/office/officeart/2005/8/layout/vList5"/>
    <dgm:cxn modelId="{B3398CE3-F09A-47F7-8F91-F5B786F12262}" type="presOf" srcId="{19CA02E9-E5A7-4D15-956F-556C4C051DFC}" destId="{FEDCC773-EF65-4E97-9C7B-2E0816A6B41E}" srcOrd="0" destOrd="0" presId="urn:microsoft.com/office/officeart/2005/8/layout/vList5"/>
    <dgm:cxn modelId="{D83EAAE3-BBED-4A5D-8940-D2DAC439AD90}" type="presOf" srcId="{1AEF9454-5358-424A-8CF9-79353110BB52}" destId="{95124F8F-8D60-4ACC-896D-D6B6D0398D19}" srcOrd="0" destOrd="1" presId="urn:microsoft.com/office/officeart/2005/8/layout/vList5"/>
    <dgm:cxn modelId="{64CADB19-5ACC-461A-8718-9884E83D190B}" type="presParOf" srcId="{AD0A751F-CB01-43FB-9EB3-DEF0385DA93E}" destId="{4289FAE7-48FB-4A09-A002-8F90BCF97495}" srcOrd="0" destOrd="0" presId="urn:microsoft.com/office/officeart/2005/8/layout/vList5"/>
    <dgm:cxn modelId="{3CC88705-EA88-4466-BEC6-B8CF0AF30FBE}" type="presParOf" srcId="{4289FAE7-48FB-4A09-A002-8F90BCF97495}" destId="{7C0D10C9-4C0C-428E-9858-2DD6B8322F36}" srcOrd="0" destOrd="0" presId="urn:microsoft.com/office/officeart/2005/8/layout/vList5"/>
    <dgm:cxn modelId="{C7D01605-83B8-4F02-9651-0436BD9E5457}" type="presParOf" srcId="{4289FAE7-48FB-4A09-A002-8F90BCF97495}" destId="{FEDCC773-EF65-4E97-9C7B-2E0816A6B41E}" srcOrd="1" destOrd="0" presId="urn:microsoft.com/office/officeart/2005/8/layout/vList5"/>
    <dgm:cxn modelId="{B2FD27BB-BFF6-4D2D-9FAE-6A7452017826}" type="presParOf" srcId="{AD0A751F-CB01-43FB-9EB3-DEF0385DA93E}" destId="{A5342842-EB7C-4202-9657-E772F6400559}" srcOrd="1" destOrd="0" presId="urn:microsoft.com/office/officeart/2005/8/layout/vList5"/>
    <dgm:cxn modelId="{1DA9BC3B-DE14-4ED0-984F-12A560A14586}" type="presParOf" srcId="{AD0A751F-CB01-43FB-9EB3-DEF0385DA93E}" destId="{E8353E4D-42F4-413F-8367-51343D87CBF1}" srcOrd="2" destOrd="0" presId="urn:microsoft.com/office/officeart/2005/8/layout/vList5"/>
    <dgm:cxn modelId="{4F47E14C-D0BD-4B3E-9F7F-5F5CB5746427}" type="presParOf" srcId="{E8353E4D-42F4-413F-8367-51343D87CBF1}" destId="{A1E5C859-2BF7-49BD-8545-7D160108330D}" srcOrd="0" destOrd="0" presId="urn:microsoft.com/office/officeart/2005/8/layout/vList5"/>
    <dgm:cxn modelId="{0ADF469F-8AAD-40EE-8151-110B2544F6CE}" type="presParOf" srcId="{E8353E4D-42F4-413F-8367-51343D87CBF1}" destId="{95124F8F-8D60-4ACC-896D-D6B6D0398D19}" srcOrd="1" destOrd="0" presId="urn:microsoft.com/office/officeart/2005/8/layout/vList5"/>
    <dgm:cxn modelId="{46F12AA1-F9ED-4F68-AED6-9F28668A7720}" type="presParOf" srcId="{AD0A751F-CB01-43FB-9EB3-DEF0385DA93E}" destId="{B3EE1BB6-9E55-47F6-96D6-F649E94CB3DC}" srcOrd="3" destOrd="0" presId="urn:microsoft.com/office/officeart/2005/8/layout/vList5"/>
    <dgm:cxn modelId="{22A6E3B7-DF16-4734-8668-71A0D34075FA}" type="presParOf" srcId="{AD0A751F-CB01-43FB-9EB3-DEF0385DA93E}" destId="{23D4A317-A4AC-40E1-8B07-ACC845D4AD25}" srcOrd="4" destOrd="0" presId="urn:microsoft.com/office/officeart/2005/8/layout/vList5"/>
    <dgm:cxn modelId="{16EDBD84-48EA-445D-B9E9-283FB19958D8}" type="presParOf" srcId="{23D4A317-A4AC-40E1-8B07-ACC845D4AD25}" destId="{9E8C6222-A1CA-49BE-945F-DB36C54BA595}" srcOrd="0" destOrd="0" presId="urn:microsoft.com/office/officeart/2005/8/layout/vList5"/>
    <dgm:cxn modelId="{34400C65-D4B9-427D-9229-4305B3449B56}" type="presParOf" srcId="{23D4A317-A4AC-40E1-8B07-ACC845D4AD25}" destId="{60DB8D92-77C2-4314-8D2E-878985EE242C}"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EDCC773-EF65-4E97-9C7B-2E0816A6B41E}">
      <dsp:nvSpPr>
        <dsp:cNvPr id="0" name=""/>
        <dsp:cNvSpPr/>
      </dsp:nvSpPr>
      <dsp:spPr>
        <a:xfrm rot="5400000">
          <a:off x="3930873" y="-2610156"/>
          <a:ext cx="1737643" cy="696225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a:solidFill>
                <a:srgbClr val="002060"/>
              </a:solidFill>
              <a:latin typeface="+mj-lt"/>
              <a:cs typeface="Times New Roman" pitchFamily="18" charset="0"/>
            </a:rPr>
            <a:t>Правильно отвечать на вопросы;</a:t>
          </a:r>
        </a:p>
        <a:p>
          <a:pPr marL="171450" lvl="1" indent="-171450" algn="l" defTabSz="711200">
            <a:lnSpc>
              <a:spcPct val="90000"/>
            </a:lnSpc>
            <a:spcBef>
              <a:spcPct val="0"/>
            </a:spcBef>
            <a:spcAft>
              <a:spcPct val="15000"/>
            </a:spcAft>
            <a:buChar char="••"/>
          </a:pPr>
          <a:r>
            <a:rPr lang="ru-RU" sz="1600" b="1" kern="1200" dirty="0">
              <a:solidFill>
                <a:srgbClr val="002060"/>
              </a:solidFill>
              <a:latin typeface="+mj-lt"/>
              <a:cs typeface="Times New Roman" pitchFamily="18" charset="0"/>
            </a:rPr>
            <a:t>Согласовывать слова в роде, числе, падеже;</a:t>
          </a:r>
        </a:p>
        <a:p>
          <a:pPr marL="171450" lvl="1" indent="-171450" algn="l" defTabSz="711200">
            <a:lnSpc>
              <a:spcPct val="90000"/>
            </a:lnSpc>
            <a:spcBef>
              <a:spcPct val="0"/>
            </a:spcBef>
            <a:spcAft>
              <a:spcPct val="15000"/>
            </a:spcAft>
            <a:buChar char="••"/>
          </a:pPr>
          <a:r>
            <a:rPr lang="ru-RU" sz="1600" b="1" kern="1200" dirty="0">
              <a:solidFill>
                <a:srgbClr val="002060"/>
              </a:solidFill>
              <a:latin typeface="+mj-lt"/>
              <a:cs typeface="Times New Roman" pitchFamily="18" charset="0"/>
            </a:rPr>
            <a:t>Правильно пользоваться предлогами в, на, за, под;</a:t>
          </a:r>
        </a:p>
        <a:p>
          <a:pPr marL="171450" lvl="1" indent="-171450" algn="l" defTabSz="711200">
            <a:lnSpc>
              <a:spcPct val="90000"/>
            </a:lnSpc>
            <a:spcBef>
              <a:spcPct val="0"/>
            </a:spcBef>
            <a:spcAft>
              <a:spcPct val="15000"/>
            </a:spcAft>
            <a:buChar char="••"/>
          </a:pPr>
          <a:r>
            <a:rPr lang="ru-RU" sz="1600" b="1" kern="1200" dirty="0">
              <a:solidFill>
                <a:srgbClr val="002060"/>
              </a:solidFill>
              <a:latin typeface="+mj-lt"/>
              <a:cs typeface="Times New Roman" pitchFamily="18" charset="0"/>
            </a:rPr>
            <a:t>Употреблять предложения с однородными членами.</a:t>
          </a:r>
        </a:p>
      </dsp:txBody>
      <dsp:txXfrm rot="5400000">
        <a:off x="3930873" y="-2610156"/>
        <a:ext cx="1737643" cy="6962254"/>
      </dsp:txXfrm>
    </dsp:sp>
    <dsp:sp modelId="{7C0D10C9-4C0C-428E-9858-2DD6B8322F36}">
      <dsp:nvSpPr>
        <dsp:cNvPr id="0" name=""/>
        <dsp:cNvSpPr/>
      </dsp:nvSpPr>
      <dsp:spPr>
        <a:xfrm>
          <a:off x="0" y="216030"/>
          <a:ext cx="1318526" cy="1199364"/>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b="1" kern="1200" dirty="0"/>
            <a:t>Речь</a:t>
          </a:r>
        </a:p>
      </dsp:txBody>
      <dsp:txXfrm>
        <a:off x="0" y="216030"/>
        <a:ext cx="1318526" cy="1199364"/>
      </dsp:txXfrm>
    </dsp:sp>
    <dsp:sp modelId="{95124F8F-8D60-4ACC-896D-D6B6D0398D19}">
      <dsp:nvSpPr>
        <dsp:cNvPr id="0" name=""/>
        <dsp:cNvSpPr/>
      </dsp:nvSpPr>
      <dsp:spPr>
        <a:xfrm rot="5400000">
          <a:off x="4010175" y="-675410"/>
          <a:ext cx="1737643" cy="680384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Изображать простейшие предметы и явления действительности, используя прямые, округлые, наклонные, длинные, короткие, пересекающиеся линии;</a:t>
          </a:r>
        </a:p>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Повторять простые движения пальчиковой гимнастики.</a:t>
          </a:r>
        </a:p>
      </dsp:txBody>
      <dsp:txXfrm rot="5400000">
        <a:off x="4010175" y="-675410"/>
        <a:ext cx="1737643" cy="6803845"/>
      </dsp:txXfrm>
    </dsp:sp>
    <dsp:sp modelId="{A1E5C859-2BF7-49BD-8545-7D160108330D}">
      <dsp:nvSpPr>
        <dsp:cNvPr id="0" name=""/>
        <dsp:cNvSpPr/>
      </dsp:nvSpPr>
      <dsp:spPr>
        <a:xfrm>
          <a:off x="41" y="2281186"/>
          <a:ext cx="1476992" cy="872057"/>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b="1" kern="1200" dirty="0"/>
            <a:t>Моторика</a:t>
          </a:r>
        </a:p>
      </dsp:txBody>
      <dsp:txXfrm>
        <a:off x="41" y="2281186"/>
        <a:ext cx="1476992" cy="872057"/>
      </dsp:txXfrm>
    </dsp:sp>
    <dsp:sp modelId="{60DB8D92-77C2-4314-8D2E-878985EE242C}">
      <dsp:nvSpPr>
        <dsp:cNvPr id="0" name=""/>
        <dsp:cNvSpPr/>
      </dsp:nvSpPr>
      <dsp:spPr>
        <a:xfrm rot="5400000">
          <a:off x="4142768" y="1706943"/>
          <a:ext cx="1487787" cy="5463181"/>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Называть свое имя и фамилию;</a:t>
          </a:r>
        </a:p>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По опорным обобщающим словам находить предметы («Покажи обувь, посуду, мебель»);</a:t>
          </a:r>
        </a:p>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Знать и называть 6 основных цветов;</a:t>
          </a:r>
        </a:p>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Различать времена года;</a:t>
          </a:r>
        </a:p>
        <a:p>
          <a:pPr marL="171450" lvl="1" indent="-171450" algn="l" defTabSz="711200">
            <a:lnSpc>
              <a:spcPct val="90000"/>
            </a:lnSpc>
            <a:spcBef>
              <a:spcPct val="0"/>
            </a:spcBef>
            <a:spcAft>
              <a:spcPct val="15000"/>
            </a:spcAft>
            <a:buChar char="••"/>
          </a:pPr>
          <a:r>
            <a:rPr lang="ru-RU" sz="1600" b="1" kern="1200" dirty="0">
              <a:solidFill>
                <a:srgbClr val="002060"/>
              </a:solidFill>
              <a:latin typeface="+mn-lt"/>
              <a:cs typeface="Times New Roman" pitchFamily="18" charset="0"/>
            </a:rPr>
            <a:t>Называть существенные детали и части предметов.</a:t>
          </a:r>
        </a:p>
      </dsp:txBody>
      <dsp:txXfrm rot="5400000">
        <a:off x="4142768" y="1706943"/>
        <a:ext cx="1487787" cy="5463181"/>
      </dsp:txXfrm>
    </dsp:sp>
    <dsp:sp modelId="{9E8C6222-A1CA-49BE-945F-DB36C54BA595}">
      <dsp:nvSpPr>
        <dsp:cNvPr id="0" name=""/>
        <dsp:cNvSpPr/>
      </dsp:nvSpPr>
      <dsp:spPr>
        <a:xfrm>
          <a:off x="41" y="3696169"/>
          <a:ext cx="2155029" cy="1484729"/>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ru-RU" sz="2000" b="1" kern="1200" dirty="0"/>
            <a:t>Ознакомление с окружающим</a:t>
          </a:r>
        </a:p>
      </dsp:txBody>
      <dsp:txXfrm>
        <a:off x="41" y="3696169"/>
        <a:ext cx="2155029" cy="148472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062AC-5508-4071-A5FD-EE55EDEE272E}" type="datetimeFigureOut">
              <a:rPr lang="ru-RU" smtClean="0"/>
              <a:pPr/>
              <a:t>31.03.2019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94FEAF-A14D-4550-A668-48E3746297A4}" type="slidenum">
              <a:rPr lang="ru-RU" smtClean="0"/>
              <a:pPr/>
              <a:t>‹#›</a:t>
            </a:fld>
            <a:endParaRPr lang="ru-RU"/>
          </a:p>
        </p:txBody>
      </p:sp>
    </p:spTree>
    <p:extLst>
      <p:ext uri="{BB962C8B-B14F-4D97-AF65-F5344CB8AC3E}">
        <p14:creationId xmlns="" xmlns:p14="http://schemas.microsoft.com/office/powerpoint/2010/main" val="3981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ru-RU" altLang="ru-RU" smtClean="0"/>
          </a:p>
        </p:txBody>
      </p:sp>
    </p:spTree>
    <p:extLst>
      <p:ext uri="{BB962C8B-B14F-4D97-AF65-F5344CB8AC3E}">
        <p14:creationId xmlns="" xmlns:p14="http://schemas.microsoft.com/office/powerpoint/2010/main" val="104071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31.03.2019</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106E36-FD25-4E2D-B0AA-010F637433A0}" type="datetimeFigureOut">
              <a:rPr lang="ru-RU" smtClean="0"/>
              <a:pPr/>
              <a:t>31.03.2019</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5C68B6-61C2-468F-89AB-4B9F7531AA68}"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alling-autumn-leaves.jpg"/>
          <p:cNvPicPr>
            <a:picLocks noChangeAspect="1"/>
          </p:cNvPicPr>
          <p:nvPr/>
        </p:nvPicPr>
        <p:blipFill>
          <a:blip r:embed="rId2" cstate="print"/>
          <a:srcRect t="14583"/>
          <a:stretch>
            <a:fillRect/>
          </a:stretch>
        </p:blipFill>
        <p:spPr>
          <a:xfrm>
            <a:off x="0" y="0"/>
            <a:ext cx="9144000" cy="6858000"/>
          </a:xfrm>
          <a:prstGeom prst="rect">
            <a:avLst/>
          </a:prstGeom>
        </p:spPr>
      </p:pic>
      <p:sp>
        <p:nvSpPr>
          <p:cNvPr id="5" name="Горизонтальный свиток 4"/>
          <p:cNvSpPr/>
          <p:nvPr/>
        </p:nvSpPr>
        <p:spPr>
          <a:xfrm>
            <a:off x="395536" y="4365104"/>
            <a:ext cx="4464496" cy="2304256"/>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cs typeface="Arial" pitchFamily="34" charset="0"/>
              </a:rPr>
              <a:t>Круг </a:t>
            </a:r>
            <a:endParaRPr lang="en-US" sz="2000" b="1" dirty="0" smtClean="0">
              <a:cs typeface="Arial" pitchFamily="34" charset="0"/>
            </a:endParaRPr>
          </a:p>
          <a:p>
            <a:pPr algn="ctr"/>
            <a:r>
              <a:rPr lang="ru-RU" sz="2000" b="1" dirty="0" smtClean="0">
                <a:cs typeface="Arial" pitchFamily="34" charset="0"/>
              </a:rPr>
              <a:t>родительских встреч</a:t>
            </a:r>
            <a:r>
              <a:rPr lang="en-US" sz="2000" b="1" dirty="0" smtClean="0">
                <a:cs typeface="Arial" pitchFamily="34" charset="0"/>
              </a:rPr>
              <a:t> </a:t>
            </a:r>
            <a:endParaRPr lang="ru-RU" sz="2000" b="1" dirty="0" smtClean="0">
              <a:cs typeface="Arial" pitchFamily="34" charset="0"/>
            </a:endParaRPr>
          </a:p>
          <a:p>
            <a:pPr algn="ctr"/>
            <a:endParaRPr lang="ru-RU" sz="2000" b="1" dirty="0" smtClean="0">
              <a:cs typeface="Arial" pitchFamily="34" charset="0"/>
            </a:endParaRPr>
          </a:p>
          <a:p>
            <a:pPr algn="ctr"/>
            <a:r>
              <a:rPr lang="ru-RU" sz="2000" b="1" dirty="0" smtClean="0">
                <a:cs typeface="Arial" pitchFamily="34" charset="0"/>
              </a:rPr>
              <a:t>«ШКОЛЬНЫЙ ВОПРОС»           </a:t>
            </a:r>
            <a:endParaRPr lang="en-US" sz="2000" b="1" dirty="0" smtClean="0">
              <a:cs typeface="Arial" pitchFamily="34" charset="0"/>
            </a:endParaRPr>
          </a:p>
          <a:p>
            <a:pPr algn="ctr"/>
            <a:r>
              <a:rPr lang="ru-RU" sz="2000" b="1" dirty="0" smtClean="0">
                <a:cs typeface="Arial" pitchFamily="34" charset="0"/>
              </a:rPr>
              <a:t> 28.03.2019                     </a:t>
            </a:r>
          </a:p>
          <a:p>
            <a:pPr algn="ct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74320"/>
            <a:ext cx="8394136" cy="1143000"/>
          </a:xfrm>
        </p:spPr>
        <p:txBody>
          <a:bodyPr>
            <a:normAutofit fontScale="90000"/>
          </a:bodyPr>
          <a:lstStyle/>
          <a:p>
            <a:r>
              <a:rPr lang="ru-RU" sz="2400" b="1" dirty="0" smtClean="0"/>
              <a:t>В детском саду дети знакомятся с режимом дня, с правилами гигиены, зарядкой, с основами рационального питания</a:t>
            </a:r>
            <a:endParaRPr lang="ru-RU" sz="2400" b="1" dirty="0"/>
          </a:p>
        </p:txBody>
      </p:sp>
      <p:pic>
        <p:nvPicPr>
          <p:cNvPr id="3" name="Объект 2"/>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4257844" y="1236504"/>
            <a:ext cx="3657600" cy="2743200"/>
          </a:xfrm>
        </p:spPr>
      </p:pic>
      <p:pic>
        <p:nvPicPr>
          <p:cNvPr id="5" name="Picture 2" descr="C:\Documents and Settings\мама и папа\Рабочий стол\ФОТО\SAM_1239.JPG"/>
          <p:cNvPicPr>
            <a:picLocks noGrp="1" noChangeAspect="1" noChangeArrowheads="1"/>
          </p:cNvPicPr>
          <p:nvPr>
            <p:ph sz="half" idx="1"/>
          </p:nvPr>
        </p:nvPicPr>
        <p:blipFill>
          <a:blip r:embed="rId3" cstate="print"/>
          <a:srcRect/>
          <a:stretch>
            <a:fillRect/>
          </a:stretch>
        </p:blipFill>
        <p:spPr bwMode="auto">
          <a:xfrm rot="21301311">
            <a:off x="197686" y="1416963"/>
            <a:ext cx="3041915" cy="2281436"/>
          </a:xfrm>
          <a:prstGeom prst="rect">
            <a:avLst/>
          </a:prstGeom>
          <a:noFill/>
        </p:spPr>
      </p:pic>
      <p:pic>
        <p:nvPicPr>
          <p:cNvPr id="9" name="Picture 5" descr="C:\Documents and Settings\мама и папа\Рабочий стол\ФОТО\SAM_1291.JPG"/>
          <p:cNvPicPr>
            <a:picLocks noChangeAspect="1" noChangeArrowheads="1"/>
          </p:cNvPicPr>
          <p:nvPr/>
        </p:nvPicPr>
        <p:blipFill>
          <a:blip r:embed="rId4" cstate="print"/>
          <a:srcRect/>
          <a:stretch>
            <a:fillRect/>
          </a:stretch>
        </p:blipFill>
        <p:spPr bwMode="auto">
          <a:xfrm rot="447088">
            <a:off x="4896174" y="3974791"/>
            <a:ext cx="3528392" cy="2646294"/>
          </a:xfrm>
          <a:prstGeom prst="rect">
            <a:avLst/>
          </a:prstGeom>
          <a:noFill/>
        </p:spPr>
      </p:pic>
      <p:pic>
        <p:nvPicPr>
          <p:cNvPr id="11" name="Рисунок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20963" y="3798887"/>
            <a:ext cx="3810000" cy="2857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мама и папа\Рабочий стол\ФОТО\SAM_1286.JPG"/>
          <p:cNvPicPr>
            <a:picLocks noChangeAspect="1" noChangeArrowheads="1"/>
          </p:cNvPicPr>
          <p:nvPr/>
        </p:nvPicPr>
        <p:blipFill>
          <a:blip r:embed="rId2" cstate="print"/>
          <a:srcRect/>
          <a:stretch>
            <a:fillRect/>
          </a:stretch>
        </p:blipFill>
        <p:spPr bwMode="auto">
          <a:xfrm>
            <a:off x="251519" y="3645024"/>
            <a:ext cx="3916355" cy="2937267"/>
          </a:xfrm>
          <a:prstGeom prst="rect">
            <a:avLst/>
          </a:prstGeom>
          <a:noFill/>
        </p:spPr>
      </p:pic>
      <p:pic>
        <p:nvPicPr>
          <p:cNvPr id="5" name="Picture 3" descr="C:\Documents and Settings\мама и папа\Рабочий стол\ФОТО\SAM_1285.JPG"/>
          <p:cNvPicPr>
            <a:picLocks noChangeAspect="1" noChangeArrowheads="1"/>
          </p:cNvPicPr>
          <p:nvPr/>
        </p:nvPicPr>
        <p:blipFill>
          <a:blip r:embed="rId3" cstate="print"/>
          <a:srcRect/>
          <a:stretch>
            <a:fillRect/>
          </a:stretch>
        </p:blipFill>
        <p:spPr bwMode="auto">
          <a:xfrm>
            <a:off x="0" y="332656"/>
            <a:ext cx="3936438" cy="2952328"/>
          </a:xfrm>
          <a:prstGeom prst="rect">
            <a:avLst/>
          </a:prstGeom>
          <a:noFill/>
        </p:spPr>
      </p:pic>
      <p:pic>
        <p:nvPicPr>
          <p:cNvPr id="6" name="Рисунок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67874" y="571499"/>
            <a:ext cx="3926094" cy="2944571"/>
          </a:xfrm>
          <a:prstGeom prst="rect">
            <a:avLst/>
          </a:prstGeom>
        </p:spPr>
      </p:pic>
      <p:pic>
        <p:nvPicPr>
          <p:cNvPr id="7" name="Рисунок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81668" y="3645023"/>
            <a:ext cx="3916356" cy="293726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8176" y="261013"/>
            <a:ext cx="3810000" cy="2857500"/>
          </a:xfrm>
          <a:prstGeom prst="rect">
            <a:avLst/>
          </a:prstGeom>
        </p:spPr>
      </p:pic>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97473" y="3739487"/>
            <a:ext cx="3810000" cy="2857500"/>
          </a:xfrm>
          <a:prstGeom prst="rect">
            <a:avLst/>
          </a:prstGeom>
        </p:spPr>
      </p:pic>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97473" y="261013"/>
            <a:ext cx="3810000" cy="2857500"/>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23528" y="3645024"/>
            <a:ext cx="3810000" cy="2857500"/>
          </a:xfrm>
          <a:prstGeom prst="rect">
            <a:avLst/>
          </a:prstGeom>
        </p:spPr>
      </p:pic>
    </p:spTree>
    <p:extLst>
      <p:ext uri="{BB962C8B-B14F-4D97-AF65-F5344CB8AC3E}">
        <p14:creationId xmlns="" xmlns:p14="http://schemas.microsoft.com/office/powerpoint/2010/main" val="1929186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2" y="116632"/>
            <a:ext cx="8784976" cy="6480720"/>
          </a:xfrm>
          <a:prstGeom prst="rect">
            <a:avLst/>
          </a:prstGeom>
        </p:spPr>
      </p:pic>
    </p:spTree>
    <p:extLst>
      <p:ext uri="{BB962C8B-B14F-4D97-AF65-F5344CB8AC3E}">
        <p14:creationId xmlns="" xmlns:p14="http://schemas.microsoft.com/office/powerpoint/2010/main" val="2008723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65016" y="4025295"/>
            <a:ext cx="3560112" cy="2670084"/>
          </a:xfrm>
          <a:prstGeom prst="rect">
            <a:avLst/>
          </a:prstGeom>
        </p:spPr>
      </p:pic>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87983" y="1196752"/>
            <a:ext cx="3456384" cy="2592288"/>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72256" y="3068960"/>
            <a:ext cx="4416491" cy="3312368"/>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9512" y="0"/>
            <a:ext cx="3810000" cy="2857500"/>
          </a:xfrm>
          <a:prstGeom prst="rect">
            <a:avLst/>
          </a:prstGeom>
        </p:spPr>
      </p:pic>
      <p:pic>
        <p:nvPicPr>
          <p:cNvPr id="7" name="Рисунок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07704" y="-20757"/>
            <a:ext cx="3810000" cy="2857500"/>
          </a:xfrm>
          <a:prstGeom prst="rect">
            <a:avLst/>
          </a:prstGeom>
        </p:spPr>
      </p:pic>
    </p:spTree>
    <p:extLst>
      <p:ext uri="{BB962C8B-B14F-4D97-AF65-F5344CB8AC3E}">
        <p14:creationId xmlns="" xmlns:p14="http://schemas.microsoft.com/office/powerpoint/2010/main" val="2729493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4870" y="3573016"/>
            <a:ext cx="6750496" cy="3231654"/>
          </a:xfrm>
          <a:prstGeom prst="rect">
            <a:avLst/>
          </a:prstGeom>
          <a:solidFill>
            <a:schemeClr val="tx2">
              <a:lumMod val="20000"/>
              <a:lumOff val="80000"/>
            </a:schemeClr>
          </a:solidFill>
        </p:spPr>
        <p:txBody>
          <a:bodyPr wrap="square">
            <a:spAutoFit/>
          </a:bodyPr>
          <a:lstStyle/>
          <a:p>
            <a:r>
              <a:rPr lang="ru-RU" sz="2400" b="1" dirty="0" smtClean="0">
                <a:solidFill>
                  <a:schemeClr val="accent3">
                    <a:lumMod val="50000"/>
                  </a:schemeClr>
                </a:solidFill>
              </a:rPr>
              <a:t>Мелкую моторику рук развивают:</a:t>
            </a:r>
          </a:p>
          <a:p>
            <a:r>
              <a:rPr lang="ru-RU" dirty="0" smtClean="0">
                <a:solidFill>
                  <a:srgbClr val="002060"/>
                </a:solidFill>
              </a:rPr>
              <a:t>-различные игры с пальчиками (пальчиковая гимнастика);</a:t>
            </a:r>
          </a:p>
          <a:p>
            <a:r>
              <a:rPr lang="ru-RU" b="1" dirty="0" smtClean="0">
                <a:solidFill>
                  <a:srgbClr val="002060"/>
                </a:solidFill>
              </a:rPr>
              <a:t>-игры с мелкими предметами (только под контролем взрослых);</a:t>
            </a:r>
          </a:p>
          <a:p>
            <a:r>
              <a:rPr lang="ru-RU" dirty="0" smtClean="0">
                <a:solidFill>
                  <a:srgbClr val="002060"/>
                </a:solidFill>
              </a:rPr>
              <a:t>-игры, где требуется что-то брать или вытаскивать, сжимать —разжимать, выливать —наливать,  насыпать —высыпать, проталкивать в отверстия и т. д. ;</a:t>
            </a:r>
          </a:p>
          <a:p>
            <a:r>
              <a:rPr lang="ru-RU" dirty="0" smtClean="0">
                <a:solidFill>
                  <a:srgbClr val="002060"/>
                </a:solidFill>
              </a:rPr>
              <a:t>-</a:t>
            </a:r>
            <a:r>
              <a:rPr lang="ru-RU" b="1" dirty="0" smtClean="0">
                <a:solidFill>
                  <a:srgbClr val="002060"/>
                </a:solidFill>
              </a:rPr>
              <a:t>рисование карандашом (фломастером, кистью и т. д.);</a:t>
            </a:r>
          </a:p>
          <a:p>
            <a:r>
              <a:rPr lang="ru-RU" dirty="0" smtClean="0">
                <a:solidFill>
                  <a:srgbClr val="002060"/>
                </a:solidFill>
              </a:rPr>
              <a:t>-застегивание и расстегивание молний, пуговиц, одевание и раздевание;</a:t>
            </a:r>
          </a:p>
          <a:p>
            <a:r>
              <a:rPr lang="ru-RU" dirty="0" smtClean="0">
                <a:solidFill>
                  <a:srgbClr val="002060"/>
                </a:solidFill>
              </a:rPr>
              <a:t>-</a:t>
            </a:r>
            <a:r>
              <a:rPr lang="ru-RU" b="1" dirty="0" smtClean="0">
                <a:solidFill>
                  <a:srgbClr val="002060"/>
                </a:solidFill>
              </a:rPr>
              <a:t>лепка из пластилина и соленого теста;</a:t>
            </a:r>
          </a:p>
          <a:p>
            <a:r>
              <a:rPr lang="ru-RU" dirty="0" smtClean="0">
                <a:solidFill>
                  <a:srgbClr val="002060"/>
                </a:solidFill>
              </a:rPr>
              <a:t>-шнуровки</a:t>
            </a:r>
            <a:endParaRPr lang="ru-RU" dirty="0">
              <a:solidFill>
                <a:srgbClr val="002060"/>
              </a:solidFill>
            </a:endParaRPr>
          </a:p>
        </p:txBody>
      </p:sp>
      <p:pic>
        <p:nvPicPr>
          <p:cNvPr id="3"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260648"/>
            <a:ext cx="2460616" cy="164767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3" cstate="print"/>
          <a:srcRect/>
          <a:stretch>
            <a:fillRect/>
          </a:stretch>
        </p:blipFill>
        <p:spPr bwMode="auto">
          <a:xfrm>
            <a:off x="3203848" y="1149205"/>
            <a:ext cx="2848146" cy="207964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444170" y="2388345"/>
            <a:ext cx="1800700" cy="2369341"/>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6948264" y="33094"/>
            <a:ext cx="1516708"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Documents and Settings\мама и папа\Рабочий стол\ФОТО\SAM_1306.JPG"/>
          <p:cNvPicPr>
            <a:picLocks noGrp="1" noChangeAspect="1" noChangeArrowheads="1"/>
          </p:cNvPicPr>
          <p:nvPr>
            <p:ph idx="1"/>
          </p:nvPr>
        </p:nvPicPr>
        <p:blipFill>
          <a:blip r:embed="rId2" cstate="print"/>
          <a:srcRect/>
          <a:stretch>
            <a:fillRect/>
          </a:stretch>
        </p:blipFill>
        <p:spPr bwMode="auto">
          <a:xfrm>
            <a:off x="4716016" y="177230"/>
            <a:ext cx="4032448" cy="3024336"/>
          </a:xfrm>
          <a:prstGeom prst="rect">
            <a:avLst/>
          </a:prstGeom>
          <a:noFill/>
        </p:spPr>
      </p:pic>
      <p:pic>
        <p:nvPicPr>
          <p:cNvPr id="3075" name="Picture 3" descr="C:\Documents and Settings\мама и папа\Рабочий стол\ФОТО\SAM_1300.JPG"/>
          <p:cNvPicPr>
            <a:picLocks noChangeAspect="1" noChangeArrowheads="1"/>
          </p:cNvPicPr>
          <p:nvPr/>
        </p:nvPicPr>
        <p:blipFill>
          <a:blip r:embed="rId3" cstate="print"/>
          <a:srcRect/>
          <a:stretch>
            <a:fillRect/>
          </a:stretch>
        </p:blipFill>
        <p:spPr bwMode="auto">
          <a:xfrm>
            <a:off x="539552" y="3717032"/>
            <a:ext cx="3810000" cy="2857500"/>
          </a:xfrm>
          <a:prstGeom prst="rect">
            <a:avLst/>
          </a:prstGeom>
          <a:noFill/>
        </p:spPr>
      </p:pic>
      <p:pic>
        <p:nvPicPr>
          <p:cNvPr id="5" name="Picture 4" descr="C:\Documents and Settings\мама и папа\Рабочий стол\ФОТО\SAM_1309.JPG"/>
          <p:cNvPicPr>
            <a:picLocks noChangeAspect="1" noChangeArrowheads="1"/>
          </p:cNvPicPr>
          <p:nvPr/>
        </p:nvPicPr>
        <p:blipFill>
          <a:blip r:embed="rId4" cstate="print"/>
          <a:srcRect/>
          <a:stretch>
            <a:fillRect/>
          </a:stretch>
        </p:blipFill>
        <p:spPr bwMode="auto">
          <a:xfrm>
            <a:off x="356320" y="274638"/>
            <a:ext cx="4176464" cy="2857500"/>
          </a:xfrm>
          <a:prstGeom prst="rect">
            <a:avLst/>
          </a:prstGeom>
          <a:noFill/>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16016" y="4000500"/>
            <a:ext cx="3810000" cy="2857500"/>
          </a:xfrm>
          <a:prstGeom prst="rect">
            <a:avLst/>
          </a:prstGeom>
        </p:spPr>
      </p:pic>
    </p:spTree>
    <p:extLst>
      <p:ext uri="{BB962C8B-B14F-4D97-AF65-F5344CB8AC3E}">
        <p14:creationId xmlns="" xmlns:p14="http://schemas.microsoft.com/office/powerpoint/2010/main" val="3376434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88024" y="3501008"/>
            <a:ext cx="3810000" cy="2857500"/>
          </a:xfrm>
          <a:prstGeom prst="rect">
            <a:avLst/>
          </a:prstGeom>
        </p:spPr>
      </p:pic>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44008" y="140712"/>
            <a:ext cx="3810000" cy="2857500"/>
          </a:xfrm>
          <a:prstGeom prst="rect">
            <a:avLst/>
          </a:prstGeom>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3717032"/>
            <a:ext cx="3810000" cy="2857500"/>
          </a:xfrm>
          <a:prstGeom prst="rect">
            <a:avLst/>
          </a:prstGeom>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1560" y="332656"/>
            <a:ext cx="3810000" cy="2857500"/>
          </a:xfrm>
          <a:prstGeom prst="rect">
            <a:avLst/>
          </a:prstGeom>
        </p:spPr>
      </p:pic>
    </p:spTree>
    <p:extLst>
      <p:ext uri="{BB962C8B-B14F-4D97-AF65-F5344CB8AC3E}">
        <p14:creationId xmlns="" xmlns:p14="http://schemas.microsoft.com/office/powerpoint/2010/main" val="2442955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380312" y="764704"/>
            <a:ext cx="1571264" cy="1015663"/>
          </a:xfrm>
          <a:prstGeom prst="rect">
            <a:avLst/>
          </a:prstGeom>
          <a:solidFill>
            <a:schemeClr val="accent1"/>
          </a:solidFill>
        </p:spPr>
        <p:txBody>
          <a:bodyPr wrap="none">
            <a:spAutoFit/>
          </a:bodyPr>
          <a:lstStyle/>
          <a:p>
            <a:r>
              <a:rPr lang="ru-RU" b="1" dirty="0" smtClean="0">
                <a:solidFill>
                  <a:schemeClr val="bg1"/>
                </a:solidFill>
                <a:effectLst>
                  <a:outerShdw blurRad="38100" dist="38100" dir="2700000" algn="tl">
                    <a:srgbClr val="000000">
                      <a:alpha val="43137"/>
                    </a:srgbClr>
                  </a:outerShdw>
                </a:effectLst>
              </a:rPr>
              <a:t>ИГРА – </a:t>
            </a:r>
          </a:p>
          <a:p>
            <a:r>
              <a:rPr lang="ru-RU" sz="1400" b="1" dirty="0" smtClean="0">
                <a:solidFill>
                  <a:schemeClr val="bg1"/>
                </a:solidFill>
                <a:effectLst>
                  <a:outerShdw blurRad="38100" dist="38100" dir="2700000" algn="tl">
                    <a:srgbClr val="000000">
                      <a:alpha val="43137"/>
                    </a:srgbClr>
                  </a:outerShdw>
                </a:effectLst>
              </a:rPr>
              <a:t>ВЕДУЩИЙ</a:t>
            </a:r>
          </a:p>
          <a:p>
            <a:r>
              <a:rPr lang="ru-RU" sz="1400" b="1" dirty="0" smtClean="0">
                <a:solidFill>
                  <a:schemeClr val="bg1"/>
                </a:solidFill>
                <a:effectLst>
                  <a:outerShdw blurRad="38100" dist="38100" dir="2700000" algn="tl">
                    <a:srgbClr val="000000">
                      <a:alpha val="43137"/>
                    </a:srgbClr>
                  </a:outerShdw>
                </a:effectLst>
              </a:rPr>
              <a:t> ВИД </a:t>
            </a:r>
          </a:p>
          <a:p>
            <a:r>
              <a:rPr lang="ru-RU" sz="1400" b="1" dirty="0" smtClean="0">
                <a:solidFill>
                  <a:schemeClr val="bg1"/>
                </a:solidFill>
                <a:effectLst>
                  <a:outerShdw blurRad="38100" dist="38100" dir="2700000" algn="tl">
                    <a:srgbClr val="000000">
                      <a:alpha val="43137"/>
                    </a:srgbClr>
                  </a:outerShdw>
                </a:effectLst>
              </a:rPr>
              <a:t>ДЕЯТЕЛЬНОСТИ</a:t>
            </a:r>
            <a:endParaRPr lang="ru-RU" sz="1400" dirty="0">
              <a:solidFill>
                <a:schemeClr val="bg1"/>
              </a:solidFill>
            </a:endParaRPr>
          </a:p>
        </p:txBody>
      </p:sp>
      <p:sp>
        <p:nvSpPr>
          <p:cNvPr id="5" name="Прямоугольник 4"/>
          <p:cNvSpPr/>
          <p:nvPr/>
        </p:nvSpPr>
        <p:spPr>
          <a:xfrm>
            <a:off x="251521" y="188640"/>
            <a:ext cx="7128791" cy="3077766"/>
          </a:xfrm>
          <a:prstGeom prst="rect">
            <a:avLst/>
          </a:prstGeom>
          <a:solidFill>
            <a:schemeClr val="bg2"/>
          </a:solidFill>
        </p:spPr>
        <p:txBody>
          <a:bodyPr wrap="square">
            <a:spAutoFit/>
          </a:bodyPr>
          <a:lstStyle/>
          <a:p>
            <a:pPr marL="82296" algn="just">
              <a:defRPr/>
            </a:pPr>
            <a:r>
              <a:rPr lang="ru-RU" dirty="0" smtClean="0">
                <a:solidFill>
                  <a:srgbClr val="002060"/>
                </a:solidFill>
                <a:cs typeface="Times New Roman" pitchFamily="18" charset="0"/>
              </a:rPr>
              <a:t>Игра – </a:t>
            </a:r>
            <a:r>
              <a:rPr lang="ru-RU" b="1" dirty="0" smtClean="0">
                <a:solidFill>
                  <a:srgbClr val="002060"/>
                </a:solidFill>
                <a:cs typeface="Times New Roman" pitchFamily="18" charset="0"/>
              </a:rPr>
              <a:t>«Школа социальных отношений, в которых моделируются формы поведения»</a:t>
            </a:r>
          </a:p>
          <a:p>
            <a:pPr marL="82296">
              <a:defRPr/>
            </a:pPr>
            <a:endParaRPr lang="ru-RU" b="1" dirty="0" smtClean="0">
              <a:solidFill>
                <a:srgbClr val="002060"/>
              </a:solidFill>
              <a:cs typeface="Times New Roman" pitchFamily="18" charset="0"/>
            </a:endParaRPr>
          </a:p>
          <a:p>
            <a:pPr marL="82296">
              <a:defRPr/>
            </a:pPr>
            <a:r>
              <a:rPr lang="ru-RU" sz="2000" b="1" dirty="0" smtClean="0">
                <a:solidFill>
                  <a:srgbClr val="002060"/>
                </a:solidFill>
                <a:cs typeface="Times New Roman" pitchFamily="18" charset="0"/>
              </a:rPr>
              <a:t>В процессе игры ребенком познается:</a:t>
            </a:r>
          </a:p>
          <a:p>
            <a:pPr marL="82296">
              <a:defRPr/>
            </a:pPr>
            <a:r>
              <a:rPr lang="ru-RU" sz="2000" u="sng" dirty="0" smtClean="0">
                <a:solidFill>
                  <a:srgbClr val="002060"/>
                </a:solidFill>
                <a:cs typeface="Times New Roman" pitchFamily="18" charset="0"/>
              </a:rPr>
              <a:t>Свойства предметов и действия с ними;</a:t>
            </a:r>
          </a:p>
          <a:p>
            <a:pPr marL="82296">
              <a:defRPr/>
            </a:pPr>
            <a:r>
              <a:rPr lang="ru-RU" sz="2000" u="sng" dirty="0" smtClean="0">
                <a:solidFill>
                  <a:srgbClr val="002060"/>
                </a:solidFill>
                <a:cs typeface="Times New Roman" pitchFamily="18" charset="0"/>
              </a:rPr>
              <a:t>Отношения между людьми </a:t>
            </a:r>
          </a:p>
          <a:p>
            <a:pPr marL="82296" algn="just">
              <a:defRPr/>
            </a:pPr>
            <a:r>
              <a:rPr lang="ru-RU" sz="2000" b="1" dirty="0" smtClean="0">
                <a:solidFill>
                  <a:srgbClr val="002060"/>
                </a:solidFill>
                <a:cs typeface="Times New Roman" pitchFamily="18" charset="0"/>
              </a:rPr>
              <a:t>(способность к согласованию действий; ориентировка на сверстников; способность к сопереживанию; потребность в признании </a:t>
            </a:r>
            <a:r>
              <a:rPr lang="ru-RU" sz="2000" dirty="0" smtClean="0">
                <a:solidFill>
                  <a:srgbClr val="002060"/>
                </a:solidFill>
                <a:cs typeface="Times New Roman" pitchFamily="18" charset="0"/>
              </a:rPr>
              <a:t>(статус)</a:t>
            </a:r>
            <a:r>
              <a:rPr lang="ru-RU" sz="2000" b="1" dirty="0" smtClean="0">
                <a:solidFill>
                  <a:srgbClr val="002060"/>
                </a:solidFill>
                <a:cs typeface="Times New Roman" pitchFamily="18" charset="0"/>
              </a:rPr>
              <a:t>; качества, помогающие жить в коллективе; самопознание;  рефлексия и др.)</a:t>
            </a:r>
            <a:endParaRPr lang="ru-RU" sz="2000" b="1" dirty="0">
              <a:solidFill>
                <a:srgbClr val="002060"/>
              </a:solidFill>
              <a:cs typeface="Times New Roman" pitchFamily="18" charset="0"/>
            </a:endParaRPr>
          </a:p>
        </p:txBody>
      </p:sp>
      <p:pic>
        <p:nvPicPr>
          <p:cNvPr id="6" name="Picture 2" descr="C:\Documents and Settings\мама и папа\Рабочий стол\ФОТО\SAM_1299.JPG"/>
          <p:cNvPicPr>
            <a:picLocks noChangeAspect="1" noChangeArrowheads="1"/>
          </p:cNvPicPr>
          <p:nvPr/>
        </p:nvPicPr>
        <p:blipFill>
          <a:blip r:embed="rId2" cstate="print"/>
          <a:srcRect/>
          <a:stretch>
            <a:fillRect/>
          </a:stretch>
        </p:blipFill>
        <p:spPr bwMode="auto">
          <a:xfrm>
            <a:off x="5004048" y="3212976"/>
            <a:ext cx="3947528" cy="3096344"/>
          </a:xfrm>
          <a:prstGeom prst="rect">
            <a:avLst/>
          </a:prstGeom>
          <a:noFill/>
        </p:spPr>
      </p:pic>
      <p:pic>
        <p:nvPicPr>
          <p:cNvPr id="7" name="Picture 3" descr="C:\Documents and Settings\мама и папа\Рабочий стол\ФОТО\SAM_1298.JPG"/>
          <p:cNvPicPr>
            <a:picLocks noChangeAspect="1" noChangeArrowheads="1"/>
          </p:cNvPicPr>
          <p:nvPr/>
        </p:nvPicPr>
        <p:blipFill>
          <a:blip r:embed="rId3" cstate="print"/>
          <a:srcRect/>
          <a:stretch>
            <a:fillRect/>
          </a:stretch>
        </p:blipFill>
        <p:spPr bwMode="auto">
          <a:xfrm>
            <a:off x="323528" y="3429000"/>
            <a:ext cx="3810000" cy="307352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2000" y="352989"/>
            <a:ext cx="3810000" cy="2857500"/>
          </a:xfrm>
          <a:prstGeom prst="rect">
            <a:avLst/>
          </a:prstGeom>
        </p:spPr>
      </p:pic>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332656"/>
            <a:ext cx="3810000" cy="2857500"/>
          </a:xfrm>
          <a:prstGeom prst="rect">
            <a:avLst/>
          </a:prstGeom>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5536" y="3429000"/>
            <a:ext cx="3810000" cy="2857500"/>
          </a:xfrm>
          <a:prstGeom prst="rect">
            <a:avLst/>
          </a:prstGeom>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07870" y="3717032"/>
            <a:ext cx="3810000" cy="2857500"/>
          </a:xfrm>
          <a:prstGeom prst="rect">
            <a:avLst/>
          </a:prstGeom>
        </p:spPr>
      </p:pic>
    </p:spTree>
    <p:extLst>
      <p:ext uri="{BB962C8B-B14F-4D97-AF65-F5344CB8AC3E}">
        <p14:creationId xmlns="" xmlns:p14="http://schemas.microsoft.com/office/powerpoint/2010/main" val="852113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a:xfrm>
            <a:off x="395536" y="116632"/>
            <a:ext cx="8568952" cy="6624736"/>
          </a:xfrm>
          <a:ln w="76200"/>
        </p:spPr>
        <p:style>
          <a:lnRef idx="1">
            <a:schemeClr val="accent2"/>
          </a:lnRef>
          <a:fillRef idx="2">
            <a:schemeClr val="accent2"/>
          </a:fillRef>
          <a:effectRef idx="1">
            <a:schemeClr val="accent2"/>
          </a:effectRef>
          <a:fontRef idx="minor">
            <a:schemeClr val="dk1"/>
          </a:fontRef>
        </p:style>
        <p:txBody>
          <a:bodyPr>
            <a:normAutofit/>
          </a:bodyPr>
          <a:lstStyle/>
          <a:p>
            <a:pPr algn="ctr"/>
            <a:r>
              <a:rPr lang="ru-RU" sz="2000" dirty="0" smtClean="0">
                <a:solidFill>
                  <a:srgbClr val="7030A0"/>
                </a:solidFill>
                <a:cs typeface="Arial" pitchFamily="34" charset="0"/>
              </a:rPr>
              <a:t>Муниципальное бюджетное дошкольное образовательное учреждение </a:t>
            </a:r>
          </a:p>
          <a:p>
            <a:pPr algn="ctr"/>
            <a:r>
              <a:rPr lang="ru-RU" sz="2000" dirty="0" smtClean="0">
                <a:solidFill>
                  <a:srgbClr val="7030A0"/>
                </a:solidFill>
                <a:cs typeface="Arial" pitchFamily="34" charset="0"/>
              </a:rPr>
              <a:t>детский сад № 15 «Сказка»</a:t>
            </a:r>
            <a:endParaRPr lang="ru-RU" sz="2000" dirty="0">
              <a:solidFill>
                <a:srgbClr val="7030A0"/>
              </a:solidFill>
              <a:cs typeface="Arial" pitchFamily="34" charset="0"/>
            </a:endParaRPr>
          </a:p>
        </p:txBody>
      </p:sp>
      <p:sp>
        <p:nvSpPr>
          <p:cNvPr id="6" name="Скругленный прямоугольник 5"/>
          <p:cNvSpPr/>
          <p:nvPr/>
        </p:nvSpPr>
        <p:spPr>
          <a:xfrm>
            <a:off x="539552" y="3212976"/>
            <a:ext cx="6768752" cy="2232248"/>
          </a:xfrm>
          <a:prstGeom prst="roundRect">
            <a:avLst/>
          </a:prstGeom>
          <a:effectLst>
            <a:glow rad="228600">
              <a:schemeClr val="accent5">
                <a:satMod val="175000"/>
                <a:alpha val="40000"/>
              </a:schemeClr>
            </a:glow>
            <a:outerShdw blurRad="76200" dir="13500000" sy="23000" kx="1200000" algn="br" rotWithShape="0">
              <a:prstClr val="black">
                <a:alpha val="20000"/>
              </a:prstClr>
            </a:outerShd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t>«Как </a:t>
            </a:r>
            <a:r>
              <a:rPr lang="ru-RU" sz="3200" dirty="0" smtClean="0"/>
              <a:t>определить успешность ребенка для</a:t>
            </a:r>
            <a:r>
              <a:rPr lang="en-US" sz="3200" dirty="0" smtClean="0"/>
              <a:t> </a:t>
            </a:r>
            <a:r>
              <a:rPr lang="ru-RU" sz="3200" dirty="0" smtClean="0"/>
              <a:t>обучения в школе»</a:t>
            </a:r>
            <a:endParaRPr lang="ru-RU" sz="3200" dirty="0"/>
          </a:p>
        </p:txBody>
      </p:sp>
      <p:pic>
        <p:nvPicPr>
          <p:cNvPr id="7" name="Picture 3"/>
          <p:cNvPicPr>
            <a:picLocks noChangeAspect="1" noChangeArrowheads="1"/>
          </p:cNvPicPr>
          <p:nvPr/>
        </p:nvPicPr>
        <p:blipFill>
          <a:blip r:embed="rId2" cstate="print"/>
          <a:srcRect/>
          <a:stretch>
            <a:fillRect/>
          </a:stretch>
        </p:blipFill>
        <p:spPr bwMode="auto">
          <a:xfrm>
            <a:off x="7380312" y="4797152"/>
            <a:ext cx="1439863" cy="1800225"/>
          </a:xfrm>
          <a:prstGeom prst="rect">
            <a:avLst/>
          </a:prstGeom>
          <a:noFill/>
          <a:ln w="9525">
            <a:noFill/>
            <a:round/>
            <a:headEnd/>
            <a:tailEnd/>
          </a:ln>
        </p:spPr>
      </p:pic>
      <p:pic>
        <p:nvPicPr>
          <p:cNvPr id="8" name="Picture 2"/>
          <p:cNvPicPr>
            <a:picLocks noChangeAspect="1" noChangeArrowheads="1"/>
          </p:cNvPicPr>
          <p:nvPr/>
        </p:nvPicPr>
        <p:blipFill>
          <a:blip r:embed="rId3" cstate="print"/>
          <a:srcRect/>
          <a:stretch>
            <a:fillRect/>
          </a:stretch>
        </p:blipFill>
        <p:spPr bwMode="auto">
          <a:xfrm>
            <a:off x="611560" y="908720"/>
            <a:ext cx="2736304" cy="1800283"/>
          </a:xfrm>
          <a:prstGeom prst="rect">
            <a:avLst/>
          </a:prstGeom>
          <a:noFill/>
          <a:ln w="9525">
            <a:noFill/>
            <a:round/>
            <a:headEnd/>
            <a:tailEnd/>
          </a:ln>
        </p:spPr>
      </p:pic>
      <p:pic>
        <p:nvPicPr>
          <p:cNvPr id="15362" name="Picture 2"/>
          <p:cNvPicPr>
            <a:picLocks noChangeAspect="1" noChangeArrowheads="1"/>
          </p:cNvPicPr>
          <p:nvPr/>
        </p:nvPicPr>
        <p:blipFill>
          <a:blip r:embed="rId4" cstate="print"/>
          <a:srcRect/>
          <a:stretch>
            <a:fillRect/>
          </a:stretch>
        </p:blipFill>
        <p:spPr bwMode="auto">
          <a:xfrm>
            <a:off x="6300192" y="980728"/>
            <a:ext cx="2352675"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16016" y="331075"/>
            <a:ext cx="3810000" cy="2857500"/>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5535" y="338649"/>
            <a:ext cx="3810000" cy="2857500"/>
          </a:xfrm>
          <a:prstGeom prst="rect">
            <a:avLst/>
          </a:prstGeom>
        </p:spPr>
      </p:pic>
      <p:pic>
        <p:nvPicPr>
          <p:cNvPr id="7" name="Picture 6" descr="C:\Users\Room\Desktop\УрГПУ\личн-рост\дети6.jpg"/>
          <p:cNvPicPr>
            <a:picLocks noChangeAspect="1" noChangeArrowheads="1"/>
          </p:cNvPicPr>
          <p:nvPr/>
        </p:nvPicPr>
        <p:blipFill>
          <a:blip r:embed="rId4" cstate="print"/>
          <a:srcRect/>
          <a:stretch>
            <a:fillRect/>
          </a:stretch>
        </p:blipFill>
        <p:spPr bwMode="auto">
          <a:xfrm>
            <a:off x="5508103" y="4005064"/>
            <a:ext cx="3241677" cy="2571330"/>
          </a:xfrm>
          <a:prstGeom prst="rect">
            <a:avLst/>
          </a:prstGeom>
          <a:noFill/>
          <a:ln w="9525">
            <a:noFill/>
            <a:miter lim="800000"/>
            <a:headEnd/>
            <a:tailEnd/>
          </a:ln>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95535" y="3501008"/>
            <a:ext cx="4002021" cy="3001516"/>
          </a:xfrm>
          <a:prstGeom prst="rect">
            <a:avLst/>
          </a:prstGeom>
        </p:spPr>
      </p:pic>
      <p:pic>
        <p:nvPicPr>
          <p:cNvPr id="9" name="Picture 5" descr="C:\Documents and Settings\мама и папа\Рабочий стол\ФОТО\SAM_1289.JPG"/>
          <p:cNvPicPr>
            <a:picLocks noChangeAspect="1" noChangeArrowheads="1"/>
          </p:cNvPicPr>
          <p:nvPr/>
        </p:nvPicPr>
        <p:blipFill>
          <a:blip r:embed="rId6" cstate="print"/>
          <a:srcRect/>
          <a:stretch>
            <a:fillRect/>
          </a:stretch>
        </p:blipFill>
        <p:spPr bwMode="auto">
          <a:xfrm>
            <a:off x="4642185" y="3501008"/>
            <a:ext cx="4184253" cy="3138190"/>
          </a:xfrm>
          <a:prstGeom prst="rect">
            <a:avLst/>
          </a:prstGeom>
          <a:noFill/>
        </p:spPr>
      </p:pic>
    </p:spTree>
    <p:extLst>
      <p:ext uri="{BB962C8B-B14F-4D97-AF65-F5344CB8AC3E}">
        <p14:creationId xmlns="" xmlns:p14="http://schemas.microsoft.com/office/powerpoint/2010/main" val="1423989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1340768"/>
            <a:ext cx="7776864" cy="3539430"/>
          </a:xfrm>
          <a:prstGeom prst="rect">
            <a:avLst/>
          </a:prstGeom>
          <a:solidFill>
            <a:schemeClr val="tx2">
              <a:lumMod val="20000"/>
              <a:lumOff val="80000"/>
            </a:schemeClr>
          </a:solidFill>
        </p:spPr>
        <p:txBody>
          <a:bodyPr wrap="square">
            <a:spAutoFit/>
          </a:bodyPr>
          <a:lstStyle/>
          <a:p>
            <a:endParaRPr lang="ru-RU" dirty="0" smtClean="0"/>
          </a:p>
          <a:p>
            <a:r>
              <a:rPr lang="ru-RU" b="1" dirty="0" smtClean="0">
                <a:solidFill>
                  <a:srgbClr val="002060"/>
                </a:solidFill>
              </a:rPr>
              <a:t>При любой форме </a:t>
            </a:r>
            <a:r>
              <a:rPr lang="ru-RU" b="1" dirty="0" err="1" smtClean="0">
                <a:solidFill>
                  <a:srgbClr val="002060"/>
                </a:solidFill>
              </a:rPr>
              <a:t>предшкольной</a:t>
            </a:r>
            <a:r>
              <a:rPr lang="ru-RU" b="1" dirty="0" smtClean="0">
                <a:solidFill>
                  <a:srgbClr val="002060"/>
                </a:solidFill>
              </a:rPr>
              <a:t> подготовки ведущая цель - </a:t>
            </a:r>
            <a:r>
              <a:rPr lang="ru-RU" sz="2400" b="1" dirty="0" smtClean="0">
                <a:solidFill>
                  <a:srgbClr val="C00000"/>
                </a:solidFill>
              </a:rPr>
              <a:t>формирование у дошкольника качеств, </a:t>
            </a:r>
          </a:p>
          <a:p>
            <a:r>
              <a:rPr lang="ru-RU" sz="2400" b="1" dirty="0" smtClean="0">
                <a:solidFill>
                  <a:srgbClr val="C00000"/>
                </a:solidFill>
              </a:rPr>
              <a:t>необходимых для овладения учебной деятельностью: </a:t>
            </a:r>
          </a:p>
          <a:p>
            <a:r>
              <a:rPr lang="ru-RU" sz="2800" dirty="0" smtClean="0">
                <a:solidFill>
                  <a:srgbClr val="002060"/>
                </a:solidFill>
              </a:rPr>
              <a:t>• любознательности </a:t>
            </a:r>
          </a:p>
          <a:p>
            <a:r>
              <a:rPr lang="ru-RU" sz="2800" dirty="0" smtClean="0">
                <a:solidFill>
                  <a:srgbClr val="002060"/>
                </a:solidFill>
              </a:rPr>
              <a:t>• инициативности </a:t>
            </a:r>
          </a:p>
          <a:p>
            <a:r>
              <a:rPr lang="ru-RU" sz="2800" dirty="0" smtClean="0">
                <a:solidFill>
                  <a:srgbClr val="002060"/>
                </a:solidFill>
              </a:rPr>
              <a:t>• самостоятельности </a:t>
            </a:r>
          </a:p>
          <a:p>
            <a:r>
              <a:rPr lang="ru-RU" sz="2800" dirty="0" smtClean="0">
                <a:solidFill>
                  <a:srgbClr val="002060"/>
                </a:solidFill>
              </a:rPr>
              <a:t>• произвольности </a:t>
            </a:r>
          </a:p>
          <a:p>
            <a:r>
              <a:rPr lang="ru-RU" sz="2800" dirty="0" smtClean="0">
                <a:solidFill>
                  <a:srgbClr val="002060"/>
                </a:solidFill>
              </a:rPr>
              <a:t>• творческого самовыражения и др</a:t>
            </a:r>
            <a:r>
              <a:rPr lang="ru-RU" dirty="0" smtClean="0">
                <a:solidFill>
                  <a:srgbClr val="002060"/>
                </a:solidFill>
              </a:rPr>
              <a:t>. </a:t>
            </a:r>
          </a:p>
        </p:txBody>
      </p:sp>
      <p:pic>
        <p:nvPicPr>
          <p:cNvPr id="4" name="Picture 6"/>
          <p:cNvPicPr>
            <a:picLocks noChangeAspect="1" noChangeArrowheads="1"/>
          </p:cNvPicPr>
          <p:nvPr/>
        </p:nvPicPr>
        <p:blipFill>
          <a:blip r:embed="rId2" cstate="print"/>
          <a:srcRect/>
          <a:stretch>
            <a:fillRect/>
          </a:stretch>
        </p:blipFill>
        <p:spPr bwMode="auto">
          <a:xfrm>
            <a:off x="179512" y="188640"/>
            <a:ext cx="2238375" cy="148590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7501458" y="116632"/>
            <a:ext cx="1485900" cy="223837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467544" y="5167645"/>
            <a:ext cx="2485031" cy="1512168"/>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5258321" y="2773682"/>
            <a:ext cx="2238375" cy="1485900"/>
          </a:xfrm>
          <a:prstGeom prst="rect">
            <a:avLst/>
          </a:prstGeom>
          <a:noFill/>
          <a:ln w="9525">
            <a:noFill/>
            <a:miter lim="800000"/>
            <a:headEnd/>
            <a:tailEnd/>
          </a:ln>
        </p:spPr>
      </p:pic>
      <p:pic>
        <p:nvPicPr>
          <p:cNvPr id="8" name="Picture 4"/>
          <p:cNvPicPr>
            <a:picLocks noChangeAspect="1" noChangeArrowheads="1"/>
          </p:cNvPicPr>
          <p:nvPr/>
        </p:nvPicPr>
        <p:blipFill>
          <a:blip r:embed="rId6" cstate="print"/>
          <a:srcRect/>
          <a:stretch>
            <a:fillRect/>
          </a:stretch>
        </p:blipFill>
        <p:spPr bwMode="auto">
          <a:xfrm>
            <a:off x="6588224" y="4441438"/>
            <a:ext cx="22383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239" y="188640"/>
            <a:ext cx="7498080" cy="1143000"/>
          </a:xfrm>
        </p:spPr>
        <p:txBody>
          <a:bodyPr/>
          <a:lstStyle/>
          <a:p>
            <a:pPr algn="r"/>
            <a:r>
              <a:rPr lang="ru-RU" dirty="0"/>
              <a:t>ВАЖНО!   Родители!</a:t>
            </a:r>
          </a:p>
        </p:txBody>
      </p:sp>
      <p:sp>
        <p:nvSpPr>
          <p:cNvPr id="3" name="Прямоугольник 2"/>
          <p:cNvSpPr/>
          <p:nvPr/>
        </p:nvSpPr>
        <p:spPr>
          <a:xfrm>
            <a:off x="266321" y="1124744"/>
            <a:ext cx="7056784" cy="4154984"/>
          </a:xfrm>
          <a:prstGeom prst="rect">
            <a:avLst/>
          </a:prstGeom>
          <a:solidFill>
            <a:schemeClr val="tx2">
              <a:lumMod val="20000"/>
              <a:lumOff val="80000"/>
            </a:schemeClr>
          </a:solidFill>
        </p:spPr>
        <p:txBody>
          <a:bodyPr wrap="square">
            <a:spAutoFit/>
          </a:bodyPr>
          <a:lstStyle/>
          <a:p>
            <a:r>
              <a:rPr lang="ru-RU" sz="2400" b="1" dirty="0" smtClean="0">
                <a:solidFill>
                  <a:srgbClr val="002060"/>
                </a:solidFill>
              </a:rPr>
              <a:t>Состояние здоровья (физическое развитие, устойчивость организма к неблагоприятным факторам среды) </a:t>
            </a:r>
          </a:p>
          <a:p>
            <a:r>
              <a:rPr lang="ru-RU" sz="2400" dirty="0" smtClean="0">
                <a:solidFill>
                  <a:srgbClr val="002060"/>
                </a:solidFill>
              </a:rPr>
              <a:t>•</a:t>
            </a:r>
            <a:r>
              <a:rPr lang="ru-RU" sz="2400" b="1" dirty="0" smtClean="0">
                <a:solidFill>
                  <a:srgbClr val="002060"/>
                </a:solidFill>
              </a:rPr>
              <a:t>развитие основных двигательных качеств (силы, быстроты, выносливости) </a:t>
            </a:r>
          </a:p>
          <a:p>
            <a:r>
              <a:rPr lang="ru-RU" sz="2400" dirty="0" smtClean="0">
                <a:solidFill>
                  <a:srgbClr val="002060"/>
                </a:solidFill>
              </a:rPr>
              <a:t>•</a:t>
            </a:r>
            <a:r>
              <a:rPr lang="ru-RU" sz="2400" b="1" dirty="0" smtClean="0">
                <a:solidFill>
                  <a:srgbClr val="002060"/>
                </a:solidFill>
              </a:rPr>
              <a:t>физическая</a:t>
            </a:r>
          </a:p>
          <a:p>
            <a:r>
              <a:rPr lang="ru-RU" sz="2400" b="1" dirty="0" smtClean="0">
                <a:solidFill>
                  <a:srgbClr val="002060"/>
                </a:solidFill>
              </a:rPr>
              <a:t> работоспособность</a:t>
            </a:r>
          </a:p>
          <a:p>
            <a:r>
              <a:rPr lang="ru-RU" sz="2400" b="1" dirty="0" smtClean="0">
                <a:solidFill>
                  <a:srgbClr val="002060"/>
                </a:solidFill>
              </a:rPr>
              <a:t> (объем, </a:t>
            </a:r>
          </a:p>
          <a:p>
            <a:r>
              <a:rPr lang="ru-RU" sz="2400" b="1" dirty="0" smtClean="0">
                <a:solidFill>
                  <a:srgbClr val="002060"/>
                </a:solidFill>
              </a:rPr>
              <a:t>продолжительность и </a:t>
            </a:r>
          </a:p>
          <a:p>
            <a:r>
              <a:rPr lang="ru-RU" sz="2400" b="1" dirty="0" smtClean="0">
                <a:solidFill>
                  <a:srgbClr val="002060"/>
                </a:solidFill>
              </a:rPr>
              <a:t>предельная мощность </a:t>
            </a:r>
          </a:p>
          <a:p>
            <a:r>
              <a:rPr lang="ru-RU" sz="2400" b="1" dirty="0" smtClean="0">
                <a:solidFill>
                  <a:srgbClr val="002060"/>
                </a:solidFill>
              </a:rPr>
              <a:t>работы) </a:t>
            </a:r>
          </a:p>
        </p:txBody>
      </p:sp>
      <p:pic>
        <p:nvPicPr>
          <p:cNvPr id="5" name="Picture 2"/>
          <p:cNvPicPr>
            <a:picLocks noChangeAspect="1" noChangeArrowheads="1"/>
          </p:cNvPicPr>
          <p:nvPr/>
        </p:nvPicPr>
        <p:blipFill>
          <a:blip r:embed="rId2" cstate="print"/>
          <a:srcRect/>
          <a:stretch>
            <a:fillRect/>
          </a:stretch>
        </p:blipFill>
        <p:spPr bwMode="auto">
          <a:xfrm>
            <a:off x="3797178" y="3212976"/>
            <a:ext cx="5040560" cy="34324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64088" y="404664"/>
            <a:ext cx="3672408" cy="6453336"/>
          </a:xfrm>
          <a:solidFill>
            <a:schemeClr val="tx2">
              <a:lumMod val="20000"/>
              <a:lumOff val="80000"/>
            </a:schemeClr>
          </a:solidFill>
        </p:spPr>
        <p:txBody>
          <a:bodyPr>
            <a:noAutofit/>
          </a:bodyPr>
          <a:lstStyle/>
          <a:p>
            <a:r>
              <a:rPr lang="ru-RU" sz="1600" dirty="0">
                <a:solidFill>
                  <a:schemeClr val="accent3">
                    <a:lumMod val="50000"/>
                  </a:schemeClr>
                </a:solidFill>
              </a:rPr>
              <a:t/>
            </a:r>
            <a:br>
              <a:rPr lang="ru-RU" sz="1600" dirty="0">
                <a:solidFill>
                  <a:schemeClr val="accent3">
                    <a:lumMod val="50000"/>
                  </a:schemeClr>
                </a:solidFill>
              </a:rPr>
            </a:br>
            <a:r>
              <a:rPr lang="ru-RU" sz="2000" b="1" dirty="0" smtClean="0">
                <a:solidFill>
                  <a:schemeClr val="accent2">
                    <a:lumMod val="50000"/>
                  </a:schemeClr>
                </a:solidFill>
              </a:rPr>
              <a:t>1. Ребенок воспринимает инструкцию (задание) и по инструкции выполняет действие, не нужно несколько раз повторять инструкцию.</a:t>
            </a:r>
            <a:r>
              <a:rPr lang="ru-RU" sz="1600" b="1" dirty="0" smtClean="0">
                <a:solidFill>
                  <a:schemeClr val="accent2">
                    <a:lumMod val="50000"/>
                  </a:schemeClr>
                </a:solidFill>
              </a:rPr>
              <a:t/>
            </a:r>
            <a:br>
              <a:rPr lang="ru-RU" sz="1600" b="1" dirty="0" smtClean="0">
                <a:solidFill>
                  <a:schemeClr val="accent2">
                    <a:lumMod val="50000"/>
                  </a:schemeClr>
                </a:solidFill>
              </a:rPr>
            </a:br>
            <a:r>
              <a:rPr lang="ru-RU" sz="2000" b="1" dirty="0" smtClean="0">
                <a:solidFill>
                  <a:schemeClr val="accent2">
                    <a:lumMod val="50000"/>
                  </a:schemeClr>
                </a:solidFill>
              </a:rPr>
              <a:t/>
            </a:r>
            <a:br>
              <a:rPr lang="ru-RU" sz="2000" b="1" dirty="0" smtClean="0">
                <a:solidFill>
                  <a:schemeClr val="accent2">
                    <a:lumMod val="50000"/>
                  </a:schemeClr>
                </a:solidFill>
              </a:rPr>
            </a:br>
            <a:r>
              <a:rPr lang="ru-RU" sz="2000" b="1" dirty="0" smtClean="0">
                <a:solidFill>
                  <a:schemeClr val="accent2">
                    <a:lumMod val="50000"/>
                  </a:schemeClr>
                </a:solidFill>
              </a:rPr>
              <a:t> 2. Ребенок не торопится, не суетиться, доводит работу до конца. </a:t>
            </a:r>
            <a:br>
              <a:rPr lang="ru-RU" sz="2000" b="1" dirty="0" smtClean="0">
                <a:solidFill>
                  <a:schemeClr val="accent2">
                    <a:lumMod val="50000"/>
                  </a:schemeClr>
                </a:solidFill>
              </a:rPr>
            </a:br>
            <a:r>
              <a:rPr lang="ru-RU" sz="2000" b="1" dirty="0" smtClean="0">
                <a:solidFill>
                  <a:schemeClr val="accent2">
                    <a:lumMod val="50000"/>
                  </a:schemeClr>
                </a:solidFill>
              </a:rPr>
              <a:t/>
            </a:r>
            <a:br>
              <a:rPr lang="ru-RU" sz="2000" b="1" dirty="0" smtClean="0">
                <a:solidFill>
                  <a:schemeClr val="accent2">
                    <a:lumMod val="50000"/>
                  </a:schemeClr>
                </a:solidFill>
              </a:rPr>
            </a:br>
            <a:r>
              <a:rPr lang="ru-RU" sz="2000" b="1" dirty="0" smtClean="0">
                <a:solidFill>
                  <a:schemeClr val="accent2">
                    <a:lumMod val="50000"/>
                  </a:schemeClr>
                </a:solidFill>
              </a:rPr>
              <a:t>3. Ребенок способен работать самостоятельно. </a:t>
            </a:r>
            <a:br>
              <a:rPr lang="ru-RU" sz="2000" b="1" dirty="0" smtClean="0">
                <a:solidFill>
                  <a:schemeClr val="accent2">
                    <a:lumMod val="50000"/>
                  </a:schemeClr>
                </a:solidFill>
              </a:rPr>
            </a:br>
            <a:r>
              <a:rPr lang="ru-RU" sz="2000" b="1" dirty="0" smtClean="0">
                <a:solidFill>
                  <a:schemeClr val="accent2">
                    <a:lumMod val="50000"/>
                  </a:schemeClr>
                </a:solidFill>
              </a:rPr>
              <a:t/>
            </a:r>
            <a:br>
              <a:rPr lang="ru-RU" sz="2000" b="1" dirty="0" smtClean="0">
                <a:solidFill>
                  <a:schemeClr val="accent2">
                    <a:lumMod val="50000"/>
                  </a:schemeClr>
                </a:solidFill>
              </a:rPr>
            </a:br>
            <a:r>
              <a:rPr lang="ru-RU" sz="2000" b="1" dirty="0" smtClean="0">
                <a:solidFill>
                  <a:schemeClr val="accent2">
                    <a:lumMod val="50000"/>
                  </a:schemeClr>
                </a:solidFill>
              </a:rPr>
              <a:t>4. Способен оценить качество своей работы (найти ошибки и исправить их).</a:t>
            </a:r>
            <a:br>
              <a:rPr lang="ru-RU" sz="2000" b="1" dirty="0" smtClean="0">
                <a:solidFill>
                  <a:schemeClr val="accent2">
                    <a:lumMod val="50000"/>
                  </a:schemeClr>
                </a:solidFill>
              </a:rPr>
            </a:br>
            <a:r>
              <a:rPr lang="ru-RU" sz="2000" b="1" dirty="0" smtClean="0">
                <a:solidFill>
                  <a:schemeClr val="accent2">
                    <a:lumMod val="50000"/>
                  </a:schemeClr>
                </a:solidFill>
              </a:rPr>
              <a:t/>
            </a:r>
            <a:br>
              <a:rPr lang="ru-RU" sz="2000" b="1" dirty="0" smtClean="0">
                <a:solidFill>
                  <a:schemeClr val="accent2">
                    <a:lumMod val="50000"/>
                  </a:schemeClr>
                </a:solidFill>
              </a:rPr>
            </a:br>
            <a:r>
              <a:rPr lang="ru-RU" sz="2000" b="1" dirty="0" smtClean="0">
                <a:solidFill>
                  <a:schemeClr val="accent2">
                    <a:lumMod val="50000"/>
                  </a:schemeClr>
                </a:solidFill>
              </a:rPr>
              <a:t> 5. При неудаче не сердится, принимает помощь взрослых, с подсказкой выполняет задание, не отказывается продолжать работу.</a:t>
            </a:r>
            <a:endParaRPr lang="ru-RU" sz="2000" dirty="0">
              <a:solidFill>
                <a:schemeClr val="accent2">
                  <a:lumMod val="50000"/>
                </a:schemeClr>
              </a:solidFill>
            </a:endParaRPr>
          </a:p>
        </p:txBody>
      </p:sp>
      <p:pic>
        <p:nvPicPr>
          <p:cNvPr id="9218" name="Picture 2"/>
          <p:cNvPicPr>
            <a:picLocks noChangeAspect="1" noChangeArrowheads="1"/>
          </p:cNvPicPr>
          <p:nvPr/>
        </p:nvPicPr>
        <p:blipFill>
          <a:blip r:embed="rId2" cstate="print"/>
          <a:srcRect/>
          <a:stretch>
            <a:fillRect/>
          </a:stretch>
        </p:blipFill>
        <p:spPr bwMode="auto">
          <a:xfrm>
            <a:off x="161764" y="1988840"/>
            <a:ext cx="5040560" cy="4104456"/>
          </a:xfrm>
          <a:prstGeom prst="rect">
            <a:avLst/>
          </a:prstGeom>
          <a:noFill/>
          <a:ln w="9525">
            <a:noFill/>
            <a:miter lim="800000"/>
            <a:headEnd/>
            <a:tailEnd/>
          </a:ln>
        </p:spPr>
      </p:pic>
      <p:sp>
        <p:nvSpPr>
          <p:cNvPr id="3" name="Прямоугольник 2"/>
          <p:cNvSpPr/>
          <p:nvPr/>
        </p:nvSpPr>
        <p:spPr>
          <a:xfrm>
            <a:off x="792088" y="404664"/>
            <a:ext cx="4248472" cy="1569660"/>
          </a:xfrm>
          <a:prstGeom prst="rect">
            <a:avLst/>
          </a:prstGeom>
          <a:solidFill>
            <a:schemeClr val="accent4">
              <a:lumMod val="20000"/>
              <a:lumOff val="80000"/>
            </a:schemeClr>
          </a:solidFill>
        </p:spPr>
        <p:txBody>
          <a:bodyPr wrap="square">
            <a:spAutoFit/>
          </a:bodyPr>
          <a:lstStyle/>
          <a:p>
            <a:r>
              <a:rPr lang="ru-RU" sz="2400" b="1" dirty="0" smtClean="0">
                <a:solidFill>
                  <a:srgbClr val="002060"/>
                </a:solidFill>
              </a:rPr>
              <a:t>ВАЖНО!</a:t>
            </a:r>
          </a:p>
          <a:p>
            <a:pPr algn="ctr"/>
            <a:r>
              <a:rPr lang="ru-RU" sz="2400" b="1" dirty="0" smtClean="0">
                <a:solidFill>
                  <a:srgbClr val="002060"/>
                </a:solidFill>
              </a:rPr>
              <a:t>Развитие </a:t>
            </a:r>
          </a:p>
          <a:p>
            <a:pPr algn="ctr"/>
            <a:r>
              <a:rPr lang="ru-RU" sz="2400" b="1" dirty="0" smtClean="0">
                <a:solidFill>
                  <a:srgbClr val="002060"/>
                </a:solidFill>
              </a:rPr>
              <a:t>организации </a:t>
            </a:r>
            <a:r>
              <a:rPr lang="ru-RU" sz="2400" b="1" dirty="0">
                <a:solidFill>
                  <a:srgbClr val="002060"/>
                </a:solidFill>
              </a:rPr>
              <a:t>деятельности</a:t>
            </a:r>
            <a:br>
              <a:rPr lang="ru-RU" sz="2400" b="1" dirty="0">
                <a:solidFill>
                  <a:srgbClr val="002060"/>
                </a:solidFill>
              </a:rPr>
            </a:br>
            <a:endParaRPr lang="ru-RU" sz="2400" dirty="0">
              <a:solidFill>
                <a:srgbClr val="00206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347864" y="3068960"/>
            <a:ext cx="3024336" cy="3531509"/>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4499993" y="188640"/>
            <a:ext cx="2058314" cy="252028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323528" y="188640"/>
            <a:ext cx="2006700" cy="2448272"/>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2411760" y="620688"/>
            <a:ext cx="2016224" cy="2461494"/>
          </a:xfrm>
          <a:prstGeom prst="rect">
            <a:avLst/>
          </a:prstGeom>
          <a:noFill/>
          <a:ln w="9525">
            <a:noFill/>
            <a:miter lim="800000"/>
            <a:headEnd/>
            <a:tailEnd/>
          </a:ln>
        </p:spPr>
      </p:pic>
      <p:pic>
        <p:nvPicPr>
          <p:cNvPr id="11270" name="Picture 6"/>
          <p:cNvPicPr>
            <a:picLocks noChangeAspect="1" noChangeArrowheads="1"/>
          </p:cNvPicPr>
          <p:nvPr/>
        </p:nvPicPr>
        <p:blipFill>
          <a:blip r:embed="rId6" cstate="print"/>
          <a:srcRect/>
          <a:stretch>
            <a:fillRect/>
          </a:stretch>
        </p:blipFill>
        <p:spPr bwMode="auto">
          <a:xfrm>
            <a:off x="6948264" y="188640"/>
            <a:ext cx="1906480" cy="2548508"/>
          </a:xfrm>
          <a:prstGeom prst="rect">
            <a:avLst/>
          </a:prstGeom>
          <a:noFill/>
          <a:ln w="9525">
            <a:noFill/>
            <a:miter lim="800000"/>
            <a:headEnd/>
            <a:tailEnd/>
          </a:ln>
        </p:spPr>
      </p:pic>
      <p:pic>
        <p:nvPicPr>
          <p:cNvPr id="11271" name="Picture 7"/>
          <p:cNvPicPr>
            <a:picLocks noChangeAspect="1" noChangeArrowheads="1"/>
          </p:cNvPicPr>
          <p:nvPr/>
        </p:nvPicPr>
        <p:blipFill>
          <a:blip r:embed="rId7" cstate="print"/>
          <a:srcRect/>
          <a:stretch>
            <a:fillRect/>
          </a:stretch>
        </p:blipFill>
        <p:spPr bwMode="auto">
          <a:xfrm>
            <a:off x="323528" y="3501008"/>
            <a:ext cx="2194530" cy="2880320"/>
          </a:xfrm>
          <a:prstGeom prst="rect">
            <a:avLst/>
          </a:prstGeom>
          <a:noFill/>
          <a:ln w="9525">
            <a:noFill/>
            <a:miter lim="800000"/>
            <a:headEnd/>
            <a:tailEnd/>
          </a:ln>
        </p:spPr>
      </p:pic>
      <p:pic>
        <p:nvPicPr>
          <p:cNvPr id="11272" name="Picture 8"/>
          <p:cNvPicPr>
            <a:picLocks noChangeAspect="1" noChangeArrowheads="1"/>
          </p:cNvPicPr>
          <p:nvPr/>
        </p:nvPicPr>
        <p:blipFill>
          <a:blip r:embed="rId8" cstate="print"/>
          <a:srcRect/>
          <a:stretch>
            <a:fillRect/>
          </a:stretch>
        </p:blipFill>
        <p:spPr bwMode="auto">
          <a:xfrm>
            <a:off x="6804248" y="3717032"/>
            <a:ext cx="2181146" cy="2893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3347864" y="4901054"/>
            <a:ext cx="4374642" cy="1956946"/>
          </a:xfrm>
          <a:prstGeom prst="rect">
            <a:avLst/>
          </a:prstGeom>
          <a:noFill/>
          <a:ln w="9525">
            <a:noFill/>
            <a:miter lim="800000"/>
            <a:headEnd/>
            <a:tailEnd/>
          </a:ln>
        </p:spPr>
      </p:pic>
      <p:sp>
        <p:nvSpPr>
          <p:cNvPr id="2" name="Заголовок 1"/>
          <p:cNvSpPr>
            <a:spLocks noGrp="1"/>
          </p:cNvSpPr>
          <p:nvPr>
            <p:ph type="title"/>
          </p:nvPr>
        </p:nvSpPr>
        <p:spPr>
          <a:xfrm>
            <a:off x="323528" y="188640"/>
            <a:ext cx="4968552" cy="2160240"/>
          </a:xfrm>
          <a:solidFill>
            <a:schemeClr val="tx2"/>
          </a:solidFill>
        </p:spPr>
        <p:txBody>
          <a:bodyPr>
            <a:normAutofit fontScale="90000"/>
          </a:bodyPr>
          <a:lstStyle/>
          <a:p>
            <a:r>
              <a:rPr lang="ru-RU" sz="2000" b="1" dirty="0" smtClean="0">
                <a:solidFill>
                  <a:schemeClr val="bg1"/>
                </a:solidFill>
              </a:rPr>
              <a:t>ВАЖНО РАЗВИТЬ:</a:t>
            </a:r>
            <a:br>
              <a:rPr lang="ru-RU" sz="2000" b="1" dirty="0" smtClean="0">
                <a:solidFill>
                  <a:schemeClr val="bg1"/>
                </a:solidFill>
              </a:rPr>
            </a:br>
            <a:r>
              <a:rPr lang="ru-RU" sz="2200" b="1" dirty="0" smtClean="0">
                <a:solidFill>
                  <a:schemeClr val="bg1"/>
                </a:solidFill>
              </a:rPr>
              <a:t>Зрительное восприятие</a:t>
            </a:r>
            <a:br>
              <a:rPr lang="ru-RU" sz="2200" b="1" dirty="0" smtClean="0">
                <a:solidFill>
                  <a:schemeClr val="bg1"/>
                </a:solidFill>
              </a:rPr>
            </a:br>
            <a:r>
              <a:rPr lang="ru-RU" sz="2200" b="1" dirty="0" smtClean="0">
                <a:solidFill>
                  <a:schemeClr val="bg1"/>
                </a:solidFill>
              </a:rPr>
              <a:t>Слуховое восприятие</a:t>
            </a:r>
            <a:br>
              <a:rPr lang="ru-RU" sz="2200" b="1" dirty="0" smtClean="0">
                <a:solidFill>
                  <a:schemeClr val="bg1"/>
                </a:solidFill>
              </a:rPr>
            </a:br>
            <a:r>
              <a:rPr lang="ru-RU" sz="2200" b="1" dirty="0" smtClean="0">
                <a:solidFill>
                  <a:schemeClr val="bg1"/>
                </a:solidFill>
              </a:rPr>
              <a:t>Пространственные представления</a:t>
            </a:r>
            <a:br>
              <a:rPr lang="ru-RU" sz="2200" b="1" dirty="0" smtClean="0">
                <a:solidFill>
                  <a:schemeClr val="bg1"/>
                </a:solidFill>
              </a:rPr>
            </a:br>
            <a:r>
              <a:rPr lang="ru-RU" sz="2200" b="1" dirty="0" smtClean="0">
                <a:solidFill>
                  <a:schemeClr val="bg1"/>
                </a:solidFill>
              </a:rPr>
              <a:t>Развитие мелкой моторики</a:t>
            </a:r>
            <a:br>
              <a:rPr lang="ru-RU" sz="2200" b="1" dirty="0" smtClean="0">
                <a:solidFill>
                  <a:schemeClr val="bg1"/>
                </a:solidFill>
              </a:rPr>
            </a:br>
            <a:r>
              <a:rPr lang="ru-RU" sz="2200" b="1" dirty="0" smtClean="0">
                <a:solidFill>
                  <a:schemeClr val="bg1"/>
                </a:solidFill>
              </a:rPr>
              <a:t>Связная речь</a:t>
            </a:r>
            <a:br>
              <a:rPr lang="ru-RU" sz="2200" b="1" dirty="0" smtClean="0">
                <a:solidFill>
                  <a:schemeClr val="bg1"/>
                </a:solidFill>
              </a:rPr>
            </a:br>
            <a:r>
              <a:rPr lang="ru-RU" sz="2200" b="1" dirty="0" smtClean="0">
                <a:solidFill>
                  <a:schemeClr val="bg1"/>
                </a:solidFill>
              </a:rPr>
              <a:t>Множество предметов классификация</a:t>
            </a:r>
            <a:endParaRPr lang="ru-RU" sz="2200" b="1" dirty="0">
              <a:solidFill>
                <a:schemeClr val="bg1"/>
              </a:solidFill>
            </a:endParaRPr>
          </a:p>
        </p:txBody>
      </p:sp>
      <p:pic>
        <p:nvPicPr>
          <p:cNvPr id="5123" name="Picture 3"/>
          <p:cNvPicPr>
            <a:picLocks noChangeAspect="1" noChangeArrowheads="1"/>
          </p:cNvPicPr>
          <p:nvPr/>
        </p:nvPicPr>
        <p:blipFill>
          <a:blip r:embed="rId3" cstate="print"/>
          <a:srcRect/>
          <a:stretch>
            <a:fillRect/>
          </a:stretch>
        </p:blipFill>
        <p:spPr bwMode="auto">
          <a:xfrm>
            <a:off x="0" y="2564904"/>
            <a:ext cx="3672408" cy="4118992"/>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6659724" y="2492896"/>
            <a:ext cx="2484276" cy="4038002"/>
          </a:xfrm>
          <a:prstGeom prst="rect">
            <a:avLst/>
          </a:prstGeom>
          <a:noFill/>
          <a:ln w="9525">
            <a:noFill/>
            <a:miter lim="800000"/>
            <a:headEnd/>
            <a:tailEnd/>
          </a:ln>
        </p:spPr>
      </p:pic>
      <p:pic>
        <p:nvPicPr>
          <p:cNvPr id="5126" name="Picture 6"/>
          <p:cNvPicPr>
            <a:picLocks noGrp="1" noChangeAspect="1" noChangeArrowheads="1"/>
          </p:cNvPicPr>
          <p:nvPr>
            <p:ph idx="1"/>
          </p:nvPr>
        </p:nvPicPr>
        <p:blipFill>
          <a:blip r:embed="rId5" cstate="print"/>
          <a:srcRect/>
          <a:stretch>
            <a:fillRect/>
          </a:stretch>
        </p:blipFill>
        <p:spPr bwMode="auto">
          <a:xfrm>
            <a:off x="5698765" y="-19573"/>
            <a:ext cx="3384376" cy="1816755"/>
          </a:xfrm>
          <a:prstGeom prst="rect">
            <a:avLst/>
          </a:prstGeom>
          <a:noFill/>
          <a:ln w="9525">
            <a:noFill/>
            <a:miter lim="800000"/>
            <a:headEnd/>
            <a:tailEnd/>
          </a:ln>
        </p:spPr>
      </p:pic>
      <p:pic>
        <p:nvPicPr>
          <p:cNvPr id="5127" name="Picture 7"/>
          <p:cNvPicPr>
            <a:picLocks noChangeAspect="1" noChangeArrowheads="1"/>
          </p:cNvPicPr>
          <p:nvPr/>
        </p:nvPicPr>
        <p:blipFill>
          <a:blip r:embed="rId6" cstate="print"/>
          <a:srcRect/>
          <a:stretch>
            <a:fillRect/>
          </a:stretch>
        </p:blipFill>
        <p:spPr bwMode="auto">
          <a:xfrm>
            <a:off x="3923928" y="2492896"/>
            <a:ext cx="2663788"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9512" y="188640"/>
            <a:ext cx="4074021" cy="2333193"/>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467544" y="2708921"/>
            <a:ext cx="3828851" cy="3696642"/>
          </a:xfrm>
          <a:prstGeom prst="rect">
            <a:avLst/>
          </a:prstGeom>
          <a:noFill/>
          <a:ln w="9525">
            <a:no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4851788" y="190313"/>
            <a:ext cx="3569394" cy="3097965"/>
          </a:xfrm>
          <a:prstGeom prst="rect">
            <a:avLst/>
          </a:prstGeom>
          <a:noFill/>
          <a:ln w="9525">
            <a:noFill/>
            <a:miter lim="800000"/>
            <a:headEnd/>
            <a:tailEnd/>
          </a:ln>
        </p:spPr>
      </p:pic>
      <p:pic>
        <p:nvPicPr>
          <p:cNvPr id="18437" name="Picture 5"/>
          <p:cNvPicPr>
            <a:picLocks noChangeAspect="1" noChangeArrowheads="1"/>
          </p:cNvPicPr>
          <p:nvPr/>
        </p:nvPicPr>
        <p:blipFill>
          <a:blip r:embed="rId5" cstate="print"/>
          <a:srcRect/>
          <a:stretch>
            <a:fillRect/>
          </a:stretch>
        </p:blipFill>
        <p:spPr bwMode="auto">
          <a:xfrm>
            <a:off x="5076056" y="3646645"/>
            <a:ext cx="3384376" cy="2950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76056" y="260648"/>
            <a:ext cx="3810000" cy="2857500"/>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3352" y="116632"/>
            <a:ext cx="3810000" cy="2857500"/>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44008" y="3645024"/>
            <a:ext cx="3810000" cy="2857500"/>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1520" y="3717032"/>
            <a:ext cx="3810000" cy="2857500"/>
          </a:xfrm>
          <a:prstGeom prst="rect">
            <a:avLst/>
          </a:prstGeom>
        </p:spPr>
      </p:pic>
      <p:sp>
        <p:nvSpPr>
          <p:cNvPr id="7" name="Прямоугольник 6"/>
          <p:cNvSpPr/>
          <p:nvPr/>
        </p:nvSpPr>
        <p:spPr>
          <a:xfrm>
            <a:off x="1403648" y="2780928"/>
            <a:ext cx="6696744" cy="1440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t>Обратите внимание на то, как ребенок держит карандаш, ручку!!!</a:t>
            </a:r>
            <a:endParaRPr lang="ru-RU" sz="3200" b="1" dirty="0"/>
          </a:p>
        </p:txBody>
      </p:sp>
    </p:spTree>
    <p:extLst>
      <p:ext uri="{BB962C8B-B14F-4D97-AF65-F5344CB8AC3E}">
        <p14:creationId xmlns="" xmlns:p14="http://schemas.microsoft.com/office/powerpoint/2010/main" val="2580207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60648"/>
            <a:ext cx="7488832" cy="2088232"/>
          </a:xfrm>
        </p:spPr>
        <p:txBody>
          <a:bodyPr>
            <a:normAutofit fontScale="90000"/>
          </a:bodyPr>
          <a:lstStyle/>
          <a:p>
            <a:r>
              <a:rPr lang="ru-RU" sz="2200" dirty="0"/>
              <a:t>Чему же необходимо научить ребенка в процессе подготовки к овладению чтением и письмом? </a:t>
            </a:r>
            <a:r>
              <a:rPr lang="ru-RU" sz="2200" dirty="0" smtClean="0"/>
              <a:t/>
            </a:r>
            <a:br>
              <a:rPr lang="ru-RU" sz="2200" dirty="0" smtClean="0"/>
            </a:br>
            <a:r>
              <a:rPr lang="ru-RU" sz="2200" b="1" dirty="0" smtClean="0"/>
              <a:t>Составлять </a:t>
            </a:r>
            <a:r>
              <a:rPr lang="ru-RU" sz="2200" b="1" dirty="0"/>
              <a:t>небольшие рассказы на близкие детям темы; </a:t>
            </a:r>
            <a:br>
              <a:rPr lang="ru-RU" sz="2200" b="1" dirty="0"/>
            </a:br>
            <a:r>
              <a:rPr lang="ru-RU" sz="2200" b="1" dirty="0" smtClean="0"/>
              <a:t>Составлять </a:t>
            </a:r>
            <a:r>
              <a:rPr lang="ru-RU" sz="2200" b="1" dirty="0"/>
              <a:t>рассказ по серии сюжетных картинок; </a:t>
            </a:r>
            <a:br>
              <a:rPr lang="ru-RU" sz="2200" b="1" dirty="0"/>
            </a:br>
            <a:r>
              <a:rPr lang="ru-RU" sz="2200" b="1" dirty="0" smtClean="0"/>
              <a:t>Участвовать </a:t>
            </a:r>
            <a:r>
              <a:rPr lang="ru-RU" sz="2200" b="1" dirty="0"/>
              <a:t>в коллективной беседе, задавать вопросы. </a:t>
            </a:r>
            <a:r>
              <a:rPr lang="ru-RU" sz="4400" b="1" dirty="0"/>
              <a:t/>
            </a:r>
            <a:br>
              <a:rPr lang="ru-RU" sz="4400" b="1" dirty="0"/>
            </a:br>
            <a:endParaRPr lang="ru-RU" b="1" dirty="0"/>
          </a:p>
        </p:txBody>
      </p:sp>
      <p:pic>
        <p:nvPicPr>
          <p:cNvPr id="7" name="Picture 3" descr="C:\Documents and Settings\мама и папа\Рабочий стол\img12.jpg"/>
          <p:cNvPicPr>
            <a:picLocks noChangeAspect="1" noChangeArrowheads="1"/>
          </p:cNvPicPr>
          <p:nvPr/>
        </p:nvPicPr>
        <p:blipFill>
          <a:blip r:embed="rId2" cstate="print"/>
          <a:srcRect/>
          <a:stretch>
            <a:fillRect/>
          </a:stretch>
        </p:blipFill>
        <p:spPr bwMode="auto">
          <a:xfrm>
            <a:off x="1403648" y="2132856"/>
            <a:ext cx="6048672" cy="432048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090912"/>
            <a:ext cx="8538152" cy="4767088"/>
          </a:xfrm>
          <a:solidFill>
            <a:schemeClr val="accent4">
              <a:lumMod val="40000"/>
              <a:lumOff val="60000"/>
            </a:schemeClr>
          </a:solidFill>
        </p:spPr>
        <p:txBody>
          <a:bodyPr/>
          <a:lstStyle/>
          <a:p>
            <a:pPr marL="82296" indent="0">
              <a:buNone/>
            </a:pPr>
            <a:r>
              <a:rPr lang="ru-RU" b="1" dirty="0">
                <a:solidFill>
                  <a:srgbClr val="002060"/>
                </a:solidFill>
              </a:rPr>
              <a:t>Хорошее здоровье</a:t>
            </a:r>
          </a:p>
          <a:p>
            <a:pPr marL="82296" indent="0" algn="r">
              <a:buNone/>
            </a:pPr>
            <a:r>
              <a:rPr lang="ru-RU" b="1" dirty="0" smtClean="0">
                <a:solidFill>
                  <a:schemeClr val="accent2">
                    <a:lumMod val="75000"/>
                  </a:schemeClr>
                </a:solidFill>
              </a:rPr>
              <a:t>Желание учиться </a:t>
            </a:r>
          </a:p>
          <a:p>
            <a:pPr marL="82296" indent="0">
              <a:buNone/>
            </a:pPr>
            <a:r>
              <a:rPr lang="ru-RU" b="1" dirty="0" smtClean="0">
                <a:solidFill>
                  <a:srgbClr val="0070C0"/>
                </a:solidFill>
              </a:rPr>
              <a:t>Владение устной речью </a:t>
            </a:r>
          </a:p>
          <a:p>
            <a:pPr marL="82296" indent="0" algn="r">
              <a:buNone/>
            </a:pPr>
            <a:r>
              <a:rPr lang="ru-RU" b="1" dirty="0" smtClean="0">
                <a:solidFill>
                  <a:srgbClr val="C00000"/>
                </a:solidFill>
              </a:rPr>
              <a:t>Развитая моторика</a:t>
            </a:r>
          </a:p>
          <a:p>
            <a:pPr marL="82296" indent="0">
              <a:buNone/>
            </a:pPr>
            <a:r>
              <a:rPr lang="ru-RU" b="1" dirty="0" smtClean="0">
                <a:solidFill>
                  <a:srgbClr val="00B050"/>
                </a:solidFill>
              </a:rPr>
              <a:t>Хороший уровень развития познавательных процессов </a:t>
            </a:r>
          </a:p>
          <a:p>
            <a:pPr marL="82296" indent="0" algn="r">
              <a:buNone/>
            </a:pPr>
            <a:r>
              <a:rPr lang="ru-RU" b="1" dirty="0" smtClean="0">
                <a:solidFill>
                  <a:schemeClr val="tx1">
                    <a:lumMod val="95000"/>
                    <a:lumOff val="5000"/>
                  </a:schemeClr>
                </a:solidFill>
              </a:rPr>
              <a:t>Стремление к общению </a:t>
            </a:r>
          </a:p>
          <a:p>
            <a:pPr marL="82296" indent="0">
              <a:buNone/>
            </a:pPr>
            <a:r>
              <a:rPr lang="ru-RU" b="1" dirty="0" smtClean="0">
                <a:solidFill>
                  <a:schemeClr val="accent1">
                    <a:lumMod val="75000"/>
                  </a:schemeClr>
                </a:solidFill>
              </a:rPr>
              <a:t>Развитая волевая сфера</a:t>
            </a:r>
          </a:p>
          <a:p>
            <a:endParaRPr lang="ru-RU" dirty="0" smtClean="0"/>
          </a:p>
        </p:txBody>
      </p:sp>
      <p:sp>
        <p:nvSpPr>
          <p:cNvPr id="4" name="Волна 3"/>
          <p:cNvSpPr/>
          <p:nvPr/>
        </p:nvSpPr>
        <p:spPr>
          <a:xfrm>
            <a:off x="4067944" y="260648"/>
            <a:ext cx="4392488" cy="156085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latin typeface="Comic Sans MS" panose="030F0702030302020204" pitchFamily="66" charset="0"/>
              </a:rPr>
              <a:t>  </a:t>
            </a:r>
          </a:p>
          <a:p>
            <a:pPr algn="ctr"/>
            <a:r>
              <a:rPr lang="ru-RU" sz="2400" b="1" dirty="0" smtClean="0">
                <a:solidFill>
                  <a:schemeClr val="bg1"/>
                </a:solidFill>
                <a:latin typeface="Comic Sans MS" panose="030F0702030302020204" pitchFamily="66" charset="0"/>
              </a:rPr>
              <a:t>Ребенок  на пороге школы</a:t>
            </a:r>
            <a:endParaRPr lang="ru-RU" sz="2400" b="1" dirty="0">
              <a:solidFill>
                <a:schemeClr val="bg1"/>
              </a:solidFill>
              <a:latin typeface="Comic Sans MS" panose="030F0702030302020204" pitchFamily="66" charset="0"/>
            </a:endParaRPr>
          </a:p>
          <a:p>
            <a:pPr algn="ctr"/>
            <a:endParaRPr lang="ru-RU" dirty="0"/>
          </a:p>
        </p:txBody>
      </p:sp>
      <p:pic>
        <p:nvPicPr>
          <p:cNvPr id="6146" name="Picture 2" descr="C:\Documents and Settings\User\Рабочий стол\ВСЕ КАРТИНКИ\socializaciya-doshkolnikov.jpg"/>
          <p:cNvPicPr>
            <a:picLocks noChangeAspect="1" noChangeArrowheads="1"/>
          </p:cNvPicPr>
          <p:nvPr/>
        </p:nvPicPr>
        <p:blipFill>
          <a:blip r:embed="rId2" cstate="print"/>
          <a:srcRect/>
          <a:stretch>
            <a:fillRect/>
          </a:stretch>
        </p:blipFill>
        <p:spPr bwMode="auto">
          <a:xfrm>
            <a:off x="395536" y="188640"/>
            <a:ext cx="2880320" cy="191829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6408204" y="4005064"/>
            <a:ext cx="2556284" cy="1556600"/>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880692" y="5555965"/>
            <a:ext cx="1719003" cy="1144927"/>
          </a:xfrm>
          <a:prstGeom prst="rect">
            <a:avLst/>
          </a:prstGeom>
          <a:noFill/>
          <a:ln w="9525">
            <a:noFill/>
            <a:miter lim="800000"/>
            <a:headEnd/>
            <a:tailEnd/>
          </a:ln>
        </p:spPr>
      </p:pic>
      <p:sp>
        <p:nvSpPr>
          <p:cNvPr id="4" name="Прямоугольник 3"/>
          <p:cNvSpPr/>
          <p:nvPr/>
        </p:nvSpPr>
        <p:spPr>
          <a:xfrm>
            <a:off x="251520" y="188640"/>
            <a:ext cx="4572000" cy="738664"/>
          </a:xfrm>
          <a:prstGeom prst="rect">
            <a:avLst/>
          </a:prstGeom>
        </p:spPr>
        <p:txBody>
          <a:bodyPr>
            <a:spAutoFit/>
          </a:bodyPr>
          <a:lstStyle/>
          <a:p>
            <a:endParaRPr lang="ru-RU" dirty="0" smtClean="0"/>
          </a:p>
          <a:p>
            <a:r>
              <a:rPr lang="ru-RU" sz="2400" b="1" dirty="0" smtClean="0">
                <a:solidFill>
                  <a:schemeClr val="tx2"/>
                </a:solidFill>
              </a:rPr>
              <a:t>РЕБЕНОК ПОКОЛЕНИЯ </a:t>
            </a:r>
            <a:endParaRPr lang="ru-RU" sz="2400" dirty="0">
              <a:solidFill>
                <a:schemeClr val="tx2"/>
              </a:solidFill>
            </a:endParaRPr>
          </a:p>
        </p:txBody>
      </p:sp>
      <p:sp>
        <p:nvSpPr>
          <p:cNvPr id="5" name="Прямоугольник 4"/>
          <p:cNvSpPr/>
          <p:nvPr/>
        </p:nvSpPr>
        <p:spPr>
          <a:xfrm>
            <a:off x="128068" y="2899219"/>
            <a:ext cx="6192688" cy="2862322"/>
          </a:xfrm>
          <a:prstGeom prst="rect">
            <a:avLst/>
          </a:prstGeom>
        </p:spPr>
        <p:txBody>
          <a:bodyPr wrap="square">
            <a:spAutoFit/>
          </a:bodyPr>
          <a:lstStyle/>
          <a:p>
            <a:pPr algn="just"/>
            <a:r>
              <a:rPr lang="ru-RU" b="1" dirty="0" smtClean="0">
                <a:solidFill>
                  <a:srgbClr val="002060"/>
                </a:solidFill>
                <a:latin typeface="Arial Narrow" pitchFamily="34" charset="0"/>
              </a:rPr>
              <a:t> Они опытные потребители, знают чего </a:t>
            </a:r>
          </a:p>
          <a:p>
            <a:pPr algn="just"/>
            <a:r>
              <a:rPr lang="ru-RU" b="1" dirty="0" smtClean="0">
                <a:solidFill>
                  <a:srgbClr val="002060"/>
                </a:solidFill>
                <a:latin typeface="Arial Narrow" pitchFamily="34" charset="0"/>
              </a:rPr>
              <a:t>хотят и как это получить.</a:t>
            </a:r>
          </a:p>
          <a:p>
            <a:pPr>
              <a:buFont typeface="Arial" pitchFamily="34" charset="0"/>
              <a:buChar char="•"/>
            </a:pPr>
            <a:r>
              <a:rPr lang="ru-RU" b="1" dirty="0" smtClean="0">
                <a:solidFill>
                  <a:srgbClr val="002060"/>
                </a:solidFill>
                <a:latin typeface="Arial Narrow" pitchFamily="34" charset="0"/>
              </a:rPr>
              <a:t> Они ценят время и стараются тратить его максимально эффективно.</a:t>
            </a:r>
          </a:p>
          <a:p>
            <a:pPr>
              <a:buFont typeface="Arial" pitchFamily="34" charset="0"/>
              <a:buChar char="•"/>
            </a:pPr>
            <a:r>
              <a:rPr lang="ru-RU" b="1" dirty="0" smtClean="0">
                <a:solidFill>
                  <a:srgbClr val="002060"/>
                </a:solidFill>
                <a:latin typeface="Arial Narrow" pitchFamily="34" charset="0"/>
              </a:rPr>
              <a:t> Они задают вопросы </a:t>
            </a:r>
            <a:r>
              <a:rPr lang="ru-RU" b="1" dirty="0" err="1" smtClean="0">
                <a:solidFill>
                  <a:srgbClr val="002060"/>
                </a:solidFill>
                <a:latin typeface="Arial Narrow" pitchFamily="34" charset="0"/>
              </a:rPr>
              <a:t>гуглу</a:t>
            </a:r>
            <a:r>
              <a:rPr lang="ru-RU" b="1" dirty="0" smtClean="0">
                <a:solidFill>
                  <a:srgbClr val="002060"/>
                </a:solidFill>
                <a:latin typeface="Arial Narrow" pitchFamily="34" charset="0"/>
              </a:rPr>
              <a:t>, а не учительнице, дорогу найдут по навигатору, а покупки сделают в интернете, причем не обязательно в той стране, где живут. </a:t>
            </a:r>
          </a:p>
          <a:p>
            <a:pPr>
              <a:buFont typeface="Arial" pitchFamily="34" charset="0"/>
              <a:buChar char="•"/>
            </a:pPr>
            <a:r>
              <a:rPr lang="ru-RU" b="1" dirty="0" smtClean="0">
                <a:solidFill>
                  <a:srgbClr val="002060"/>
                </a:solidFill>
                <a:latin typeface="Arial Narrow" pitchFamily="34" charset="0"/>
              </a:rPr>
              <a:t> Они в будущем квалифицированные специалисты, которые смогут заниматься IT-технологиями, компьютерной графикой и т.п. </a:t>
            </a:r>
            <a:endParaRPr lang="ru-RU" b="1" dirty="0">
              <a:solidFill>
                <a:srgbClr val="002060"/>
              </a:solidFill>
              <a:latin typeface="Arial Narrow" pitchFamily="34" charset="0"/>
            </a:endParaRPr>
          </a:p>
        </p:txBody>
      </p:sp>
      <p:sp>
        <p:nvSpPr>
          <p:cNvPr id="6" name="Прямоугольник 5"/>
          <p:cNvSpPr/>
          <p:nvPr/>
        </p:nvSpPr>
        <p:spPr>
          <a:xfrm>
            <a:off x="3851920" y="116632"/>
            <a:ext cx="5112568" cy="1077218"/>
          </a:xfrm>
          <a:prstGeom prst="rect">
            <a:avLst/>
          </a:prstGeom>
        </p:spPr>
        <p:txBody>
          <a:bodyPr wrap="square">
            <a:spAutoFit/>
          </a:bodyPr>
          <a:lstStyle/>
          <a:p>
            <a:pPr algn="just"/>
            <a:r>
              <a:rPr lang="ru-RU" sz="1600" b="1" dirty="0" smtClean="0">
                <a:solidFill>
                  <a:srgbClr val="002060"/>
                </a:solidFill>
                <a:latin typeface="Arial Narrow" pitchFamily="34" charset="0"/>
              </a:rPr>
              <a:t>С 2000 года в России и в мире рождаются совершенно особенные дети с«кнопкой» на пальце.</a:t>
            </a:r>
          </a:p>
          <a:p>
            <a:pPr algn="just"/>
            <a:r>
              <a:rPr lang="ru-RU" sz="1600" b="1" dirty="0" smtClean="0">
                <a:solidFill>
                  <a:srgbClr val="002060"/>
                </a:solidFill>
                <a:latin typeface="Arial Narrow" pitchFamily="34" charset="0"/>
              </a:rPr>
              <a:t>Цифровое поколение, дети высоких технологий, живущие в виртуальном пространстве, как рыба в воде</a:t>
            </a:r>
            <a:r>
              <a:rPr lang="ru-RU" sz="1600" b="1" dirty="0" smtClean="0">
                <a:solidFill>
                  <a:schemeClr val="accent2">
                    <a:lumMod val="75000"/>
                  </a:schemeClr>
                </a:solidFill>
                <a:latin typeface="Arial Narrow" pitchFamily="34" charset="0"/>
              </a:rPr>
              <a:t>.</a:t>
            </a:r>
            <a:endParaRPr lang="ru-RU" sz="1600" b="1" dirty="0">
              <a:solidFill>
                <a:schemeClr val="accent2">
                  <a:lumMod val="75000"/>
                </a:schemeClr>
              </a:solidFill>
              <a:latin typeface="Arial Narrow" pitchFamily="34" charset="0"/>
            </a:endParaRPr>
          </a:p>
        </p:txBody>
      </p:sp>
      <p:pic>
        <p:nvPicPr>
          <p:cNvPr id="16388" name="Picture 4"/>
          <p:cNvPicPr>
            <a:picLocks noChangeAspect="1" noChangeArrowheads="1"/>
          </p:cNvPicPr>
          <p:nvPr/>
        </p:nvPicPr>
        <p:blipFill>
          <a:blip r:embed="rId4" cstate="print"/>
          <a:srcRect/>
          <a:stretch>
            <a:fillRect/>
          </a:stretch>
        </p:blipFill>
        <p:spPr bwMode="auto">
          <a:xfrm>
            <a:off x="1043608" y="908720"/>
            <a:ext cx="1893590" cy="1893590"/>
          </a:xfrm>
          <a:prstGeom prst="rect">
            <a:avLst/>
          </a:prstGeom>
          <a:noFill/>
          <a:ln w="9525">
            <a:noFill/>
            <a:miter lim="800000"/>
            <a:headEnd/>
            <a:tailEnd/>
          </a:ln>
        </p:spPr>
      </p:pic>
      <p:sp>
        <p:nvSpPr>
          <p:cNvPr id="8" name="Прямоугольник 7"/>
          <p:cNvSpPr/>
          <p:nvPr/>
        </p:nvSpPr>
        <p:spPr>
          <a:xfrm>
            <a:off x="1115616" y="5805264"/>
            <a:ext cx="2304256" cy="646331"/>
          </a:xfrm>
          <a:prstGeom prst="rect">
            <a:avLst/>
          </a:prstGeom>
        </p:spPr>
        <p:txBody>
          <a:bodyPr wrap="square">
            <a:spAutoFit/>
          </a:bodyPr>
          <a:lstStyle/>
          <a:p>
            <a:endParaRPr lang="ru-RU" dirty="0" smtClean="0"/>
          </a:p>
          <a:p>
            <a:r>
              <a:rPr lang="ru-RU" dirty="0" smtClean="0"/>
              <a:t> </a:t>
            </a:r>
            <a:endParaRPr lang="ru-RU" dirty="0">
              <a:solidFill>
                <a:srgbClr val="002060"/>
              </a:solidFill>
            </a:endParaRPr>
          </a:p>
        </p:txBody>
      </p:sp>
      <p:sp>
        <p:nvSpPr>
          <p:cNvPr id="9" name="Прямоугольник 8"/>
          <p:cNvSpPr/>
          <p:nvPr/>
        </p:nvSpPr>
        <p:spPr>
          <a:xfrm>
            <a:off x="6948264" y="5620598"/>
            <a:ext cx="2122504" cy="369332"/>
          </a:xfrm>
          <a:prstGeom prst="rect">
            <a:avLst/>
          </a:prstGeom>
        </p:spPr>
        <p:txBody>
          <a:bodyPr wrap="none">
            <a:spAutoFit/>
          </a:bodyPr>
          <a:lstStyle/>
          <a:p>
            <a:r>
              <a:rPr lang="ru-RU" b="1" dirty="0" smtClean="0">
                <a:solidFill>
                  <a:srgbClr val="002060"/>
                </a:solidFill>
              </a:rPr>
              <a:t>От </a:t>
            </a:r>
            <a:r>
              <a:rPr lang="ru-RU" b="1" dirty="0" err="1" smtClean="0">
                <a:solidFill>
                  <a:srgbClr val="002060"/>
                </a:solidFill>
              </a:rPr>
              <a:t>iPadдва</a:t>
            </a:r>
            <a:r>
              <a:rPr lang="ru-RU" b="1" dirty="0" smtClean="0">
                <a:solidFill>
                  <a:srgbClr val="002060"/>
                </a:solidFill>
              </a:rPr>
              <a:t> вершка</a:t>
            </a:r>
            <a:endParaRPr lang="ru-RU" dirty="0"/>
          </a:p>
        </p:txBody>
      </p:sp>
      <p:pic>
        <p:nvPicPr>
          <p:cNvPr id="10" name="Picture 2" descr="https://im1-tub-ru.yandex.net/i?id=b74793b9600e3d0fa6f18b688493d5c6&amp;n=33&amp;h=215&amp;w=48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3205" y="1444867"/>
            <a:ext cx="4368332" cy="183834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Трудности  первоклассников в период адаптации</a:t>
            </a:r>
            <a:endParaRPr lang="ru-RU" dirty="0"/>
          </a:p>
        </p:txBody>
      </p:sp>
      <p:sp>
        <p:nvSpPr>
          <p:cNvPr id="3" name="Содержимое 2"/>
          <p:cNvSpPr>
            <a:spLocks noGrp="1"/>
          </p:cNvSpPr>
          <p:nvPr>
            <p:ph idx="1"/>
          </p:nvPr>
        </p:nvSpPr>
        <p:spPr>
          <a:xfrm>
            <a:off x="467544" y="1628800"/>
            <a:ext cx="8280920" cy="5229200"/>
          </a:xfrm>
          <a:solidFill>
            <a:schemeClr val="accent4">
              <a:lumMod val="20000"/>
              <a:lumOff val="80000"/>
            </a:schemeClr>
          </a:solidFill>
        </p:spPr>
        <p:txBody>
          <a:bodyPr>
            <a:noAutofit/>
          </a:bodyPr>
          <a:lstStyle/>
          <a:p>
            <a:r>
              <a:rPr lang="ru-RU" sz="2000" b="1" dirty="0" smtClean="0"/>
              <a:t>Отсутствие навыков самообслуживания :  </a:t>
            </a:r>
          </a:p>
          <a:p>
            <a:pPr>
              <a:buNone/>
            </a:pPr>
            <a:r>
              <a:rPr lang="ru-RU" sz="2000" b="1" dirty="0" smtClean="0"/>
              <a:t>      </a:t>
            </a:r>
            <a:r>
              <a:rPr lang="ru-RU" sz="2000" dirty="0" smtClean="0"/>
              <a:t>самостоятельно одеться, застегнуться, завязать шнурки и т.п. </a:t>
            </a:r>
          </a:p>
          <a:p>
            <a:r>
              <a:rPr lang="ru-RU" sz="2000" b="1" dirty="0" smtClean="0"/>
              <a:t> </a:t>
            </a:r>
            <a:r>
              <a:rPr lang="ru-RU" sz="2000" b="1" dirty="0" err="1" smtClean="0"/>
              <a:t>Несформированность</a:t>
            </a:r>
            <a:r>
              <a:rPr lang="ru-RU" sz="2000" b="1" dirty="0" smtClean="0"/>
              <a:t>  гигиенических навыков</a:t>
            </a:r>
          </a:p>
          <a:p>
            <a:r>
              <a:rPr lang="ru-RU" sz="2000" b="1" dirty="0" smtClean="0"/>
              <a:t>Коммуникативные трудности:</a:t>
            </a:r>
            <a:r>
              <a:rPr lang="ru-RU" sz="2000" dirty="0" smtClean="0"/>
              <a:t> </a:t>
            </a:r>
          </a:p>
          <a:p>
            <a:pPr>
              <a:buNone/>
            </a:pPr>
            <a:r>
              <a:rPr lang="ru-RU" sz="2000" dirty="0" smtClean="0"/>
              <a:t>     Позитивно общаясь со сверстниками,  решать проблемы, разрешать споры. Неумение договариваться с одноклассниками, работать в паре и в группе. </a:t>
            </a:r>
          </a:p>
          <a:p>
            <a:r>
              <a:rPr lang="ru-RU" sz="2000" b="1" dirty="0" smtClean="0"/>
              <a:t>Плохо развита речь :</a:t>
            </a:r>
          </a:p>
          <a:p>
            <a:pPr>
              <a:buNone/>
            </a:pPr>
            <a:r>
              <a:rPr lang="ru-RU" sz="2000" b="1" dirty="0" smtClean="0"/>
              <a:t>      </a:t>
            </a:r>
            <a:r>
              <a:rPr lang="ru-RU" sz="2000" dirty="0" smtClean="0"/>
              <a:t>Бедный словарный запас и речевые нарушения</a:t>
            </a:r>
          </a:p>
          <a:p>
            <a:r>
              <a:rPr lang="ru-RU" sz="2000" b="1" dirty="0" smtClean="0"/>
              <a:t>Мотивационная готовность : </a:t>
            </a:r>
          </a:p>
          <a:p>
            <a:pPr>
              <a:buNone/>
            </a:pPr>
            <a:r>
              <a:rPr lang="ru-RU" sz="2000" b="1" dirty="0" smtClean="0"/>
              <a:t>     </a:t>
            </a:r>
            <a:r>
              <a:rPr lang="ru-RU" sz="2000" dirty="0" smtClean="0"/>
              <a:t>Отсутствует психологический настрой</a:t>
            </a:r>
          </a:p>
          <a:p>
            <a:r>
              <a:rPr lang="ru-RU" sz="2000" b="1" dirty="0" smtClean="0"/>
              <a:t>Способность  к волевым , трудовым усилиям:</a:t>
            </a:r>
          </a:p>
          <a:p>
            <a:pPr>
              <a:buNone/>
            </a:pPr>
            <a:r>
              <a:rPr lang="ru-RU" sz="2000" dirty="0" smtClean="0"/>
              <a:t>Организация рабочего места, убирать за собой после уроков труда и изо, доводить начатое дело до конца.</a:t>
            </a:r>
          </a:p>
          <a:p>
            <a:endParaRPr lang="ru-RU" sz="2000" b="1" dirty="0"/>
          </a:p>
        </p:txBody>
      </p:sp>
      <p:pic>
        <p:nvPicPr>
          <p:cNvPr id="5122" name="Picture 2" descr="C:\Documents and Settings\User\Рабочий стол\ВСЕ КАРТИНКИ\deti-fgos.jpg"/>
          <p:cNvPicPr>
            <a:picLocks noChangeAspect="1" noChangeArrowheads="1"/>
          </p:cNvPicPr>
          <p:nvPr/>
        </p:nvPicPr>
        <p:blipFill>
          <a:blip r:embed="rId2" cstate="print"/>
          <a:srcRect/>
          <a:stretch>
            <a:fillRect/>
          </a:stretch>
        </p:blipFill>
        <p:spPr bwMode="auto">
          <a:xfrm>
            <a:off x="6372200" y="4149080"/>
            <a:ext cx="2251825" cy="160630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ВАЖНО!   Родители!</a:t>
            </a:r>
            <a:endParaRPr lang="ru-RU" dirty="0"/>
          </a:p>
        </p:txBody>
      </p:sp>
      <p:sp>
        <p:nvSpPr>
          <p:cNvPr id="3" name="Содержимое 2"/>
          <p:cNvSpPr>
            <a:spLocks noGrp="1"/>
          </p:cNvSpPr>
          <p:nvPr>
            <p:ph idx="1"/>
          </p:nvPr>
        </p:nvSpPr>
        <p:spPr>
          <a:xfrm>
            <a:off x="539552" y="1447800"/>
            <a:ext cx="8394136" cy="4800600"/>
          </a:xfrm>
          <a:solidFill>
            <a:schemeClr val="tx2">
              <a:lumMod val="20000"/>
              <a:lumOff val="80000"/>
            </a:schemeClr>
          </a:solidFill>
        </p:spPr>
        <p:txBody>
          <a:bodyPr>
            <a:normAutofit/>
          </a:bodyPr>
          <a:lstStyle/>
          <a:p>
            <a:pPr marL="430213" indent="-323850" algn="just">
              <a:buClr>
                <a:srgbClr val="00FFFF"/>
              </a:buClr>
              <a:buSzPct val="45000"/>
              <a:buFont typeface="Wingdings" charset="2"/>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ru-RU" sz="2200" b="1" dirty="0" smtClean="0">
                <a:solidFill>
                  <a:srgbClr val="002060"/>
                </a:solidFill>
              </a:rPr>
              <a:t>Развивайте настойчивость, трудолюбие </a:t>
            </a:r>
          </a:p>
          <a:p>
            <a:pPr marL="430213" indent="-323850" algn="just">
              <a:buClr>
                <a:srgbClr val="00FFFF"/>
              </a:buClr>
              <a:buSzPct val="45000"/>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ru-RU" sz="2200" b="1" dirty="0" smtClean="0">
                <a:solidFill>
                  <a:srgbClr val="002060"/>
                </a:solidFill>
              </a:rPr>
              <a:t>ребенка, умение доводить дело до конца.</a:t>
            </a:r>
          </a:p>
          <a:p>
            <a:pPr marL="430213" indent="-323850" algn="just">
              <a:buClr>
                <a:srgbClr val="00FFFF"/>
              </a:buClr>
              <a:buSzPct val="45000"/>
              <a:buFont typeface="Wingdings" charset="2"/>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ru-RU" sz="2200" b="1" dirty="0" smtClean="0">
                <a:solidFill>
                  <a:srgbClr val="002060"/>
                </a:solidFill>
              </a:rPr>
              <a:t>Формируйте у него мыслительные способности, наблюдательность, пытливость, интерес к познанию окружающего. Загадывайте загадки, составляйте их вместе, проводите элементарные опыты. Пусть ребенок рассуждает вслух.</a:t>
            </a:r>
          </a:p>
          <a:p>
            <a:pPr marL="430213" indent="-323850" algn="just">
              <a:buClr>
                <a:srgbClr val="00FFFF"/>
              </a:buClr>
              <a:buSzPct val="45000"/>
              <a:buFont typeface="Wingdings" charset="2"/>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ru-RU" sz="2200" b="1" dirty="0" smtClean="0">
                <a:solidFill>
                  <a:srgbClr val="002060"/>
                </a:solidFill>
              </a:rPr>
              <a:t>По возможности не давайте ребенку готовых ответов, заставляйте его размышлять, исследовать.</a:t>
            </a:r>
          </a:p>
          <a:p>
            <a:pPr marL="430213" indent="-323850" algn="just">
              <a:buClr>
                <a:srgbClr val="00FFFF"/>
              </a:buClr>
              <a:buSzPct val="45000"/>
              <a:buFont typeface="Wingdings" charset="2"/>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ru-RU" sz="2200" b="1" dirty="0" smtClean="0">
                <a:solidFill>
                  <a:srgbClr val="002060"/>
                </a:solidFill>
              </a:rPr>
              <a:t>Ставьте ребенка перед проблемными ситуациями.</a:t>
            </a:r>
          </a:p>
          <a:p>
            <a:pPr marL="430213" indent="-323850" algn="just">
              <a:buClr>
                <a:srgbClr val="00FFFF"/>
              </a:buClr>
              <a:buSzPct val="45000"/>
              <a:buFont typeface="Wingdings" charset="2"/>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ru-RU" sz="2200" b="1" dirty="0" smtClean="0">
                <a:solidFill>
                  <a:srgbClr val="002060"/>
                </a:solidFill>
              </a:rPr>
              <a:t>Беседуйте о прочитанном, попытайтесь выяснить, как ребенок понял содержание.</a:t>
            </a:r>
          </a:p>
          <a:p>
            <a:endParaRPr lang="ru-RU" dirty="0"/>
          </a:p>
        </p:txBody>
      </p:sp>
      <p:pic>
        <p:nvPicPr>
          <p:cNvPr id="4098" name="Picture 2" descr="C:\Documents and Settings\User\Рабочий стол\ВСЕ КАРТИНКИ\мир позитива\imgpreview (11).jpg"/>
          <p:cNvPicPr>
            <a:picLocks noChangeAspect="1" noChangeArrowheads="1"/>
          </p:cNvPicPr>
          <p:nvPr/>
        </p:nvPicPr>
        <p:blipFill>
          <a:blip r:embed="rId2" cstate="print"/>
          <a:srcRect/>
          <a:stretch>
            <a:fillRect/>
          </a:stretch>
        </p:blipFill>
        <p:spPr bwMode="auto">
          <a:xfrm>
            <a:off x="6948264" y="188640"/>
            <a:ext cx="1905000" cy="1905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ВАЖНО!   Родители!</a:t>
            </a:r>
            <a:endParaRPr lang="ru-RU" dirty="0"/>
          </a:p>
        </p:txBody>
      </p:sp>
      <p:sp>
        <p:nvSpPr>
          <p:cNvPr id="3" name="Содержимое 2"/>
          <p:cNvSpPr>
            <a:spLocks noGrp="1"/>
          </p:cNvSpPr>
          <p:nvPr>
            <p:ph idx="1"/>
          </p:nvPr>
        </p:nvSpPr>
        <p:spPr>
          <a:xfrm>
            <a:off x="467544" y="1196752"/>
            <a:ext cx="8394136" cy="4800600"/>
          </a:xfrm>
          <a:solidFill>
            <a:schemeClr val="tx2">
              <a:lumMod val="20000"/>
              <a:lumOff val="80000"/>
            </a:schemeClr>
          </a:solidFill>
        </p:spPr>
        <p:txBody>
          <a:bodyPr>
            <a:normAutofit/>
          </a:bodyPr>
          <a:lstStyle/>
          <a:p>
            <a:r>
              <a:rPr lang="ru-RU" sz="2600" b="1" dirty="0" smtClean="0">
                <a:solidFill>
                  <a:srgbClr val="002060"/>
                </a:solidFill>
              </a:rPr>
              <a:t>Не спешите делать за ребенка то, что он может и должен делать сам, пусть поначалу медленно, но САМОСТОЯТЕЛЬНО.</a:t>
            </a:r>
          </a:p>
          <a:p>
            <a:r>
              <a:rPr lang="ru-RU" sz="2600" b="1" dirty="0" smtClean="0">
                <a:solidFill>
                  <a:srgbClr val="002060"/>
                </a:solidFill>
              </a:rPr>
              <a:t>Создавайте у ребенка уверенность в том, что его любят и о нем заботятся.</a:t>
            </a:r>
          </a:p>
          <a:p>
            <a:r>
              <a:rPr lang="ru-RU" sz="2600" b="1" dirty="0" smtClean="0">
                <a:solidFill>
                  <a:srgbClr val="002060"/>
                </a:solidFill>
              </a:rPr>
              <a:t>Относитесь к ребенку  в любом возрасте с любовью и вниманием, поддерживайте постоянный психологический контакт с ним.</a:t>
            </a:r>
          </a:p>
          <a:p>
            <a:r>
              <a:rPr lang="ru-RU" sz="2600" b="1" dirty="0" smtClean="0">
                <a:solidFill>
                  <a:srgbClr val="002060"/>
                </a:solidFill>
              </a:rPr>
              <a:t>Проявляйте заинтересованность во всем, что происходит в жизни Вашего ребенка.</a:t>
            </a:r>
          </a:p>
          <a:p>
            <a:endParaRPr lang="ru-RU" dirty="0"/>
          </a:p>
        </p:txBody>
      </p:sp>
      <p:pic>
        <p:nvPicPr>
          <p:cNvPr id="3075" name="Picture 3" descr="C:\Documents and Settings\User\Рабочий стол\ВСЕ КАРТИНКИ\мир позитива\imgpreview (17).jpg"/>
          <p:cNvPicPr>
            <a:picLocks noChangeAspect="1" noChangeArrowheads="1"/>
          </p:cNvPicPr>
          <p:nvPr/>
        </p:nvPicPr>
        <p:blipFill>
          <a:blip r:embed="rId2" cstate="print"/>
          <a:srcRect/>
          <a:stretch>
            <a:fillRect/>
          </a:stretch>
        </p:blipFill>
        <p:spPr bwMode="auto">
          <a:xfrm>
            <a:off x="6516216" y="5085184"/>
            <a:ext cx="2324100" cy="15621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1648" y="1268760"/>
            <a:ext cx="7818072" cy="2808312"/>
          </a:xfrm>
        </p:spPr>
        <p:txBody>
          <a:bodyPr>
            <a:normAutofit fontScale="90000"/>
          </a:bodyPr>
          <a:lstStyle/>
          <a:p>
            <a:r>
              <a:rPr lang="ru-RU" sz="2800" dirty="0" smtClean="0"/>
              <a:t/>
            </a:r>
            <a:br>
              <a:rPr lang="ru-RU" sz="2800" dirty="0" smtClean="0"/>
            </a:br>
            <a:r>
              <a:rPr lang="ru-RU" sz="4000" b="1" dirty="0" smtClean="0"/>
              <a:t>Самостоятельность , активность, ответственность, мобильность – </a:t>
            </a:r>
            <a:r>
              <a:rPr lang="ru-RU" sz="4000" dirty="0" smtClean="0"/>
              <a:t/>
            </a:r>
            <a:br>
              <a:rPr lang="ru-RU" sz="4000" dirty="0" smtClean="0"/>
            </a:br>
            <a:r>
              <a:rPr lang="ru-RU" sz="3100" dirty="0" smtClean="0"/>
              <a:t>качества личности дошкольника, которые  становятся основой для его успешного развития в школе.</a:t>
            </a:r>
            <a:r>
              <a:rPr lang="ru-RU" dirty="0" smtClean="0"/>
              <a:t/>
            </a:r>
            <a:br>
              <a:rPr lang="ru-RU" dirty="0" smtClean="0"/>
            </a:br>
            <a:r>
              <a:rPr lang="ru-RU" dirty="0" smtClean="0"/>
              <a:t/>
            </a:r>
            <a:br>
              <a:rPr lang="ru-RU" dirty="0" smtClean="0"/>
            </a:br>
            <a:r>
              <a:rPr lang="ru-RU" sz="2700" dirty="0"/>
              <a:t/>
            </a:r>
            <a:br>
              <a:rPr lang="ru-RU" sz="2700" dirty="0"/>
            </a:br>
            <a:endParaRPr lang="ru-RU" sz="2700" dirty="0"/>
          </a:p>
        </p:txBody>
      </p:sp>
      <p:sp>
        <p:nvSpPr>
          <p:cNvPr id="3" name="Содержимое 2"/>
          <p:cNvSpPr>
            <a:spLocks noGrp="1"/>
          </p:cNvSpPr>
          <p:nvPr>
            <p:ph idx="1"/>
          </p:nvPr>
        </p:nvSpPr>
        <p:spPr>
          <a:xfrm>
            <a:off x="1331640" y="4797152"/>
            <a:ext cx="7498080" cy="1296144"/>
          </a:xfrm>
          <a:solidFill>
            <a:schemeClr val="accent2">
              <a:lumMod val="75000"/>
            </a:schemeClr>
          </a:solidFill>
        </p:spPr>
        <p:txBody>
          <a:bodyPr>
            <a:normAutofit fontScale="32500" lnSpcReduction="20000"/>
          </a:bodyPr>
          <a:lstStyle/>
          <a:p>
            <a:pPr>
              <a:buNone/>
            </a:pPr>
            <a:r>
              <a:rPr lang="ru-RU" sz="6300" dirty="0" smtClean="0">
                <a:solidFill>
                  <a:schemeClr val="bg1"/>
                </a:solidFill>
              </a:rPr>
              <a:t> </a:t>
            </a:r>
          </a:p>
          <a:p>
            <a:pPr algn="ctr">
              <a:buNone/>
            </a:pPr>
            <a:r>
              <a:rPr lang="ru-RU" sz="9000" dirty="0">
                <a:solidFill>
                  <a:schemeClr val="bg1"/>
                </a:solidFill>
              </a:rPr>
              <a:t>Л</a:t>
            </a:r>
            <a:r>
              <a:rPr lang="ru-RU" sz="9000" dirty="0" smtClean="0">
                <a:solidFill>
                  <a:schemeClr val="bg1"/>
                </a:solidFill>
              </a:rPr>
              <a:t>ичность, способная   к   успешной                         социализации   в   обществе</a:t>
            </a:r>
          </a:p>
          <a:p>
            <a:endParaRPr lang="ru-RU" dirty="0">
              <a:solidFill>
                <a:schemeClr val="bg1"/>
              </a:solidFill>
            </a:endParaRPr>
          </a:p>
        </p:txBody>
      </p:sp>
      <p:pic>
        <p:nvPicPr>
          <p:cNvPr id="2050" name="Picture 2" descr="C:\Documents and Settings\User\Рабочий стол\ВСЕ КАРТИНКИ\мир позитива\imgpreview (18).jpg"/>
          <p:cNvPicPr>
            <a:picLocks noChangeAspect="1" noChangeArrowheads="1"/>
          </p:cNvPicPr>
          <p:nvPr/>
        </p:nvPicPr>
        <p:blipFill>
          <a:blip r:embed="rId2" cstate="print"/>
          <a:srcRect/>
          <a:stretch>
            <a:fillRect/>
          </a:stretch>
        </p:blipFill>
        <p:spPr bwMode="auto">
          <a:xfrm>
            <a:off x="4139952" y="3068960"/>
            <a:ext cx="2343150" cy="15525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916832"/>
            <a:ext cx="8496944" cy="4219617"/>
          </a:xfrm>
          <a:prstGeom prst="rect">
            <a:avLst/>
          </a:prstGeom>
          <a:solidFill>
            <a:schemeClr val="bg2">
              <a:lumMod val="50000"/>
            </a:schemeClr>
          </a:solidFill>
        </p:spPr>
        <p:txBody>
          <a:bodyPr wrap="square">
            <a:spAutoFit/>
          </a:bodyPr>
          <a:lstStyle/>
          <a:p>
            <a:pPr indent="357188" algn="just">
              <a:lnSpc>
                <a:spcPct val="90000"/>
              </a:lnSpc>
              <a:defRPr/>
            </a:pPr>
            <a:r>
              <a:rPr lang="ru-RU" sz="2800" i="1" dirty="0" smtClean="0">
                <a:solidFill>
                  <a:schemeClr val="bg1"/>
                </a:solidFill>
                <a:latin typeface="Times New Roman" pitchFamily="18" charset="0"/>
                <a:cs typeface="Times New Roman" pitchFamily="18" charset="0"/>
              </a:rPr>
              <a:t>«</a:t>
            </a:r>
            <a:r>
              <a:rPr lang="ru-RU" sz="2800" b="1" i="1" dirty="0" smtClean="0">
                <a:solidFill>
                  <a:schemeClr val="bg1"/>
                </a:solidFill>
                <a:latin typeface="Times New Roman" pitchFamily="18" charset="0"/>
                <a:cs typeface="Times New Roman" pitchFamily="18" charset="0"/>
              </a:rPr>
              <a:t>Природа хочет, чтобы дети были детьми, прежде чем быть взрослыми. </a:t>
            </a:r>
          </a:p>
          <a:p>
            <a:pPr indent="357188" algn="just">
              <a:lnSpc>
                <a:spcPct val="90000"/>
              </a:lnSpc>
              <a:defRPr/>
            </a:pPr>
            <a:endParaRPr lang="ru-RU" sz="2800" b="1" i="1" dirty="0" smtClean="0">
              <a:solidFill>
                <a:schemeClr val="bg1"/>
              </a:solidFill>
              <a:latin typeface="Times New Roman" pitchFamily="18" charset="0"/>
              <a:cs typeface="Times New Roman" pitchFamily="18" charset="0"/>
            </a:endParaRPr>
          </a:p>
          <a:p>
            <a:pPr indent="357188" algn="just">
              <a:lnSpc>
                <a:spcPct val="90000"/>
              </a:lnSpc>
              <a:defRPr/>
            </a:pPr>
            <a:r>
              <a:rPr lang="ru-RU" sz="2800" b="1" i="1" dirty="0" smtClean="0">
                <a:solidFill>
                  <a:schemeClr val="bg1"/>
                </a:solidFill>
                <a:latin typeface="Times New Roman" pitchFamily="18" charset="0"/>
                <a:cs typeface="Times New Roman" pitchFamily="18" charset="0"/>
              </a:rPr>
              <a:t>Если мы хотим нарушить этот порядок, мы произведем скороспелые плоды, которые не будут иметь ни зрелости, ни вкуса и не замедлят испортиться. </a:t>
            </a:r>
          </a:p>
          <a:p>
            <a:pPr indent="357188" algn="just">
              <a:lnSpc>
                <a:spcPct val="90000"/>
              </a:lnSpc>
              <a:defRPr/>
            </a:pPr>
            <a:endParaRPr lang="ru-RU" sz="2800" b="1" i="1" dirty="0" smtClean="0">
              <a:solidFill>
                <a:schemeClr val="bg1"/>
              </a:solidFill>
              <a:latin typeface="Times New Roman" pitchFamily="18" charset="0"/>
              <a:cs typeface="Times New Roman" pitchFamily="18" charset="0"/>
            </a:endParaRPr>
          </a:p>
          <a:p>
            <a:pPr indent="357188" algn="just">
              <a:lnSpc>
                <a:spcPct val="90000"/>
              </a:lnSpc>
              <a:defRPr/>
            </a:pPr>
            <a:r>
              <a:rPr lang="ru-RU" sz="2800" b="1" i="1" dirty="0" smtClean="0">
                <a:solidFill>
                  <a:schemeClr val="bg1"/>
                </a:solidFill>
                <a:latin typeface="Times New Roman" pitchFamily="18" charset="0"/>
                <a:cs typeface="Times New Roman" pitchFamily="18" charset="0"/>
              </a:rPr>
              <a:t>Дайте детству созреть в детях»</a:t>
            </a:r>
          </a:p>
          <a:p>
            <a:pPr indent="357188" algn="just">
              <a:lnSpc>
                <a:spcPct val="90000"/>
              </a:lnSpc>
              <a:defRPr/>
            </a:pPr>
            <a:endParaRPr lang="ru-RU" sz="2800" b="1" i="1" dirty="0" smtClean="0">
              <a:solidFill>
                <a:schemeClr val="bg1"/>
              </a:solidFill>
              <a:latin typeface="Times New Roman" pitchFamily="18" charset="0"/>
              <a:cs typeface="Times New Roman" pitchFamily="18" charset="0"/>
            </a:endParaRPr>
          </a:p>
          <a:p>
            <a:pPr indent="357188">
              <a:lnSpc>
                <a:spcPct val="90000"/>
              </a:lnSpc>
              <a:defRPr/>
            </a:pPr>
            <a:r>
              <a:rPr lang="ru-RU" b="1" i="1" dirty="0" smtClean="0">
                <a:solidFill>
                  <a:schemeClr val="bg1"/>
                </a:solidFill>
                <a:latin typeface="Times New Roman" pitchFamily="18" charset="0"/>
                <a:cs typeface="Times New Roman" pitchFamily="18" charset="0"/>
              </a:rPr>
              <a:t>Ж.-Ж. Руссо</a:t>
            </a:r>
            <a:endParaRPr lang="ru-RU" dirty="0">
              <a:solidFill>
                <a:schemeClr val="bg1"/>
              </a:solidFill>
            </a:endParaRPr>
          </a:p>
        </p:txBody>
      </p:sp>
      <p:pic>
        <p:nvPicPr>
          <p:cNvPr id="1026" name="Picture 2" descr="C:\Documents and Settings\User\Рабочий стол\ВСЕ КАРТИНКИ\мир позитива\imgpreview (21).jpg"/>
          <p:cNvPicPr>
            <a:picLocks noChangeAspect="1" noChangeArrowheads="1"/>
          </p:cNvPicPr>
          <p:nvPr/>
        </p:nvPicPr>
        <p:blipFill>
          <a:blip r:embed="rId2" cstate="print"/>
          <a:srcRect/>
          <a:stretch>
            <a:fillRect/>
          </a:stretch>
        </p:blipFill>
        <p:spPr bwMode="auto">
          <a:xfrm>
            <a:off x="1043608" y="188640"/>
            <a:ext cx="2295525" cy="1581150"/>
          </a:xfrm>
          <a:prstGeom prst="rect">
            <a:avLst/>
          </a:prstGeom>
          <a:noFill/>
        </p:spPr>
      </p:pic>
      <p:pic>
        <p:nvPicPr>
          <p:cNvPr id="1027" name="Picture 3" descr="C:\Documents and Settings\User\Рабочий стол\ВСЕ КАРТИНКИ\мир позитива\imgpreview (20).jpg"/>
          <p:cNvPicPr>
            <a:picLocks noChangeAspect="1" noChangeArrowheads="1"/>
          </p:cNvPicPr>
          <p:nvPr/>
        </p:nvPicPr>
        <p:blipFill>
          <a:blip r:embed="rId3" cstate="print"/>
          <a:srcRect/>
          <a:stretch>
            <a:fillRect/>
          </a:stretch>
        </p:blipFill>
        <p:spPr bwMode="auto">
          <a:xfrm>
            <a:off x="5292080" y="188640"/>
            <a:ext cx="2200275" cy="1647825"/>
          </a:xfrm>
          <a:prstGeom prst="rect">
            <a:avLst/>
          </a:prstGeom>
          <a:noFill/>
        </p:spPr>
      </p:pic>
      <p:pic>
        <p:nvPicPr>
          <p:cNvPr id="1028" name="Picture 4" descr="C:\Documents and Settings\User\Рабочий стол\ВСЕ КАРТИНКИ\мир позитива\semya11136.jpg"/>
          <p:cNvPicPr>
            <a:picLocks noChangeAspect="1" noChangeArrowheads="1"/>
          </p:cNvPicPr>
          <p:nvPr/>
        </p:nvPicPr>
        <p:blipFill>
          <a:blip r:embed="rId4" cstate="print"/>
          <a:srcRect/>
          <a:stretch>
            <a:fillRect/>
          </a:stretch>
        </p:blipFill>
        <p:spPr bwMode="auto">
          <a:xfrm>
            <a:off x="6156176" y="4509120"/>
            <a:ext cx="2726354" cy="212655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164706" y="1772816"/>
            <a:ext cx="6238524" cy="3552851"/>
          </a:xfrm>
          <a:prstGeom prst="rect">
            <a:avLst/>
          </a:prstGeom>
          <a:noFill/>
          <a:ln w="9525">
            <a:noFill/>
            <a:miter lim="800000"/>
            <a:headEnd/>
            <a:tailEnd/>
          </a:ln>
        </p:spPr>
      </p:pic>
      <p:sp>
        <p:nvSpPr>
          <p:cNvPr id="2" name="Прямоугольник 1"/>
          <p:cNvSpPr/>
          <p:nvPr/>
        </p:nvSpPr>
        <p:spPr>
          <a:xfrm>
            <a:off x="323528" y="1124744"/>
            <a:ext cx="2592288" cy="1169551"/>
          </a:xfrm>
          <a:prstGeom prst="rect">
            <a:avLst/>
          </a:prstGeom>
          <a:solidFill>
            <a:schemeClr val="bg2">
              <a:lumMod val="90000"/>
            </a:schemeClr>
          </a:solidFill>
        </p:spPr>
        <p:txBody>
          <a:bodyPr wrap="square">
            <a:spAutoFit/>
          </a:bodyPr>
          <a:lstStyle/>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беспомощность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в общении </a:t>
            </a:r>
            <a:endPar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со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сверстниками, </a:t>
            </a:r>
            <a:endPar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неспособность разрешать </a:t>
            </a:r>
          </a:p>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простейшие конфликты</a:t>
            </a:r>
            <a:r>
              <a:rPr lang="ru-RU" sz="14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400" dirty="0">
              <a:solidFill>
                <a:srgbClr val="002060"/>
              </a:solidFill>
            </a:endParaRPr>
          </a:p>
        </p:txBody>
      </p:sp>
      <p:sp>
        <p:nvSpPr>
          <p:cNvPr id="3" name="Прямоугольник 2"/>
          <p:cNvSpPr/>
          <p:nvPr/>
        </p:nvSpPr>
        <p:spPr>
          <a:xfrm>
            <a:off x="7452320" y="2924944"/>
            <a:ext cx="1496252" cy="1169551"/>
          </a:xfrm>
          <a:prstGeom prst="rect">
            <a:avLst/>
          </a:prstGeom>
          <a:solidFill>
            <a:schemeClr val="bg2">
              <a:lumMod val="90000"/>
            </a:schemeClr>
          </a:solidFill>
        </p:spPr>
        <p:txBody>
          <a:bodyPr wrap="square">
            <a:spAutoFit/>
          </a:bodyPr>
          <a:lstStyle/>
          <a:p>
            <a:r>
              <a:rPr lang="ru-RU" sz="14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появление </a:t>
            </a:r>
            <a:r>
              <a:rPr lang="ru-RU"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все </a:t>
            </a:r>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большое количество одарённых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детей.</a:t>
            </a:r>
            <a:r>
              <a:rPr lang="ru-RU" sz="1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400" dirty="0">
              <a:solidFill>
                <a:srgbClr val="002060"/>
              </a:solidFill>
            </a:endParaRPr>
          </a:p>
        </p:txBody>
      </p:sp>
      <p:sp>
        <p:nvSpPr>
          <p:cNvPr id="4" name="Прямоугольник 3"/>
          <p:cNvSpPr/>
          <p:nvPr/>
        </p:nvSpPr>
        <p:spPr>
          <a:xfrm>
            <a:off x="7524328" y="280099"/>
            <a:ext cx="1493912" cy="2893100"/>
          </a:xfrm>
          <a:prstGeom prst="rect">
            <a:avLst/>
          </a:prstGeom>
          <a:solidFill>
            <a:schemeClr val="bg2">
              <a:lumMod val="90000"/>
            </a:schemeClr>
          </a:solidFill>
        </p:spPr>
        <p:txBody>
          <a:bodyPr wrap="square">
            <a:spAutoFit/>
          </a:bodyPr>
          <a:lstStyle/>
          <a:p>
            <a:pPr algn="just"/>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отставание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в физическом развитии </a:t>
            </a:r>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детей </a:t>
            </a:r>
          </a:p>
          <a:p>
            <a:pPr algn="just"/>
            <a:endPar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just"/>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значительное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количество детей с ограниченными возможностями </a:t>
            </a:r>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здоровья  </a:t>
            </a:r>
          </a:p>
          <a:p>
            <a:pPr algn="just"/>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НО</a:t>
            </a:r>
            <a:endPar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Прямоугольник 4"/>
          <p:cNvSpPr/>
          <p:nvPr/>
        </p:nvSpPr>
        <p:spPr>
          <a:xfrm>
            <a:off x="4283968" y="199021"/>
            <a:ext cx="2520280" cy="1384995"/>
          </a:xfrm>
          <a:prstGeom prst="rect">
            <a:avLst/>
          </a:prstGeom>
          <a:solidFill>
            <a:schemeClr val="bg2">
              <a:lumMod val="90000"/>
            </a:schemeClr>
          </a:solidFill>
        </p:spPr>
        <p:txBody>
          <a:bodyPr wrap="square">
            <a:spAutoFit/>
          </a:bodyPr>
          <a:lstStyle/>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Внутреннее  удержание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правила </a:t>
            </a:r>
            <a:endPar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С</a:t>
            </a:r>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ниженный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уровень </a:t>
            </a:r>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детской</a:t>
            </a:r>
          </a:p>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любознательности и </a:t>
            </a:r>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воображения </a:t>
            </a:r>
            <a:endParaRPr lang="ru-RU" sz="1400" b="1" dirty="0">
              <a:solidFill>
                <a:srgbClr val="002060"/>
              </a:solidFill>
            </a:endParaRPr>
          </a:p>
        </p:txBody>
      </p:sp>
      <p:sp>
        <p:nvSpPr>
          <p:cNvPr id="6" name="Прямоугольник 5"/>
          <p:cNvSpPr/>
          <p:nvPr/>
        </p:nvSpPr>
        <p:spPr>
          <a:xfrm>
            <a:off x="7055768" y="4365104"/>
            <a:ext cx="2088232" cy="954107"/>
          </a:xfrm>
          <a:prstGeom prst="rect">
            <a:avLst/>
          </a:prstGeom>
          <a:solidFill>
            <a:schemeClr val="bg2">
              <a:lumMod val="90000"/>
            </a:schemeClr>
          </a:solidFill>
        </p:spPr>
        <p:txBody>
          <a:bodyPr wrap="square">
            <a:spAutoFit/>
          </a:bodyPr>
          <a:lstStyle/>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Низкий уровень развития </a:t>
            </a:r>
          </a:p>
          <a:p>
            <a:r>
              <a:rPr lang="ru-RU" sz="1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сюжетно-ролевой игры дошкольников</a:t>
            </a:r>
            <a:endParaRPr lang="ru-RU" sz="1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Прямоугольник 7"/>
          <p:cNvSpPr/>
          <p:nvPr/>
        </p:nvSpPr>
        <p:spPr>
          <a:xfrm>
            <a:off x="1835696" y="5431757"/>
            <a:ext cx="5256584" cy="1292662"/>
          </a:xfrm>
          <a:prstGeom prst="rect">
            <a:avLst/>
          </a:prstGeom>
          <a:solidFill>
            <a:schemeClr val="accent3"/>
          </a:solidFill>
        </p:spPr>
        <p:txBody>
          <a:bodyPr wrap="square">
            <a:spAutoFit/>
          </a:bodyPr>
          <a:lstStyle/>
          <a:p>
            <a:pPr algn="ctr"/>
            <a:r>
              <a:rPr lang="ru-RU"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для  современных детей  имеет  смысл: </a:t>
            </a:r>
          </a:p>
          <a:p>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Зачем я в этом мире</a:t>
            </a: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Зачем мир вокруг меня?» </a:t>
            </a:r>
            <a:endPar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«Зачем я буду это делать</a:t>
            </a: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Прямоугольник 8"/>
          <p:cNvSpPr/>
          <p:nvPr/>
        </p:nvSpPr>
        <p:spPr>
          <a:xfrm>
            <a:off x="395536" y="188640"/>
            <a:ext cx="3456384" cy="5760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bg1"/>
                </a:solidFill>
              </a:rPr>
              <a:t>НАБЛЮДАЕТСЯ</a:t>
            </a:r>
          </a:p>
          <a:p>
            <a:pPr algn="ctr"/>
            <a:r>
              <a:rPr lang="ru-RU" sz="2000" b="1" dirty="0" smtClean="0">
                <a:solidFill>
                  <a:schemeClr val="bg1"/>
                </a:solidFill>
              </a:rPr>
              <a:t> у  современных детей</a:t>
            </a:r>
            <a:endParaRPr lang="ru-RU" sz="20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a:t>
            </a:r>
            <a:endParaRPr lang="ru-RU" dirty="0"/>
          </a:p>
        </p:txBody>
      </p:sp>
      <p:sp>
        <p:nvSpPr>
          <p:cNvPr id="3" name="Содержимое 2"/>
          <p:cNvSpPr>
            <a:spLocks noGrp="1"/>
          </p:cNvSpPr>
          <p:nvPr>
            <p:ph idx="1"/>
          </p:nvPr>
        </p:nvSpPr>
        <p:spPr>
          <a:xfrm>
            <a:off x="211472" y="5589240"/>
            <a:ext cx="5368640" cy="1008112"/>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marL="82296" indent="0">
              <a:buNone/>
            </a:pPr>
            <a:endParaRPr lang="ru-RU" sz="800" dirty="0" smtClean="0"/>
          </a:p>
          <a:p>
            <a:pPr marL="82296" indent="0">
              <a:buNone/>
            </a:pPr>
            <a:r>
              <a:rPr lang="ru-RU" b="1" dirty="0" smtClean="0">
                <a:solidFill>
                  <a:srgbClr val="002060"/>
                </a:solidFill>
              </a:rPr>
              <a:t>Педагог </a:t>
            </a:r>
            <a:r>
              <a:rPr lang="ru-RU" sz="2000" b="1" dirty="0" smtClean="0">
                <a:solidFill>
                  <a:srgbClr val="002060"/>
                </a:solidFill>
              </a:rPr>
              <a:t>организует образовательный процесс с учетом интересов, потребностей и возможностей самого ребенка </a:t>
            </a:r>
            <a:endParaRPr lang="ru-RU" sz="2000" dirty="0">
              <a:solidFill>
                <a:srgbClr val="002060"/>
              </a:solidFill>
            </a:endParaRPr>
          </a:p>
        </p:txBody>
      </p:sp>
      <p:pic>
        <p:nvPicPr>
          <p:cNvPr id="4" name="Picture 3"/>
          <p:cNvPicPr>
            <a:picLocks noChangeAspect="1" noChangeArrowheads="1"/>
          </p:cNvPicPr>
          <p:nvPr/>
        </p:nvPicPr>
        <p:blipFill>
          <a:blip r:embed="rId2" cstate="print"/>
          <a:srcRect/>
          <a:stretch>
            <a:fillRect/>
          </a:stretch>
        </p:blipFill>
        <p:spPr bwMode="auto">
          <a:xfrm>
            <a:off x="251521" y="116632"/>
            <a:ext cx="5184576" cy="2880320"/>
          </a:xfrm>
          <a:prstGeom prst="rect">
            <a:avLst/>
          </a:prstGeom>
          <a:noFill/>
          <a:ln w="9525">
            <a:noFill/>
            <a:miter lim="800000"/>
            <a:headEnd/>
            <a:tailEnd/>
          </a:ln>
        </p:spPr>
      </p:pic>
      <p:sp>
        <p:nvSpPr>
          <p:cNvPr id="5" name="Прямоугольник 4"/>
          <p:cNvSpPr/>
          <p:nvPr/>
        </p:nvSpPr>
        <p:spPr>
          <a:xfrm>
            <a:off x="5508105" y="404664"/>
            <a:ext cx="3528392" cy="2016224"/>
          </a:xfrm>
          <a:prstGeom prst="rect">
            <a:avLst/>
          </a:prstGeom>
          <a:solidFill>
            <a:schemeClr val="tx1">
              <a:lumMod val="65000"/>
              <a:lumOff val="3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rgbClr val="FFFF00"/>
                </a:solidFill>
              </a:rPr>
              <a:t>КАК   БЫЛО  РАНЬШЕ</a:t>
            </a:r>
          </a:p>
          <a:p>
            <a:pPr algn="ctr"/>
            <a:r>
              <a:rPr lang="ru-RU" sz="1600" b="1" dirty="0" smtClean="0">
                <a:solidFill>
                  <a:schemeClr val="bg1"/>
                </a:solidFill>
              </a:rPr>
              <a:t>Ребенок </a:t>
            </a:r>
            <a:r>
              <a:rPr lang="ru-RU" sz="1600" b="1" dirty="0">
                <a:solidFill>
                  <a:schemeClr val="bg1"/>
                </a:solidFill>
              </a:rPr>
              <a:t>– объект педагогических воздействий </a:t>
            </a:r>
            <a:r>
              <a:rPr lang="ru-RU" sz="1600" b="1" dirty="0" smtClean="0">
                <a:solidFill>
                  <a:schemeClr val="bg1"/>
                </a:solidFill>
              </a:rPr>
              <a:t>взрослого.</a:t>
            </a:r>
            <a:endParaRPr lang="ru-RU" sz="1600" b="1" dirty="0">
              <a:solidFill>
                <a:schemeClr val="bg1"/>
              </a:solidFill>
            </a:endParaRPr>
          </a:p>
          <a:p>
            <a:pPr algn="ctr"/>
            <a:r>
              <a:rPr lang="ru-RU" sz="1600" b="1" dirty="0" smtClean="0">
                <a:solidFill>
                  <a:schemeClr val="bg1"/>
                </a:solidFill>
              </a:rPr>
              <a:t> Главная форма </a:t>
            </a:r>
            <a:r>
              <a:rPr lang="ru-RU" sz="1600" b="1" dirty="0">
                <a:solidFill>
                  <a:schemeClr val="bg1"/>
                </a:solidFill>
              </a:rPr>
              <a:t>организации образовательного процесса </a:t>
            </a:r>
            <a:r>
              <a:rPr lang="ru-RU" sz="1600" b="1" dirty="0" smtClean="0">
                <a:solidFill>
                  <a:schemeClr val="bg1"/>
                </a:solidFill>
              </a:rPr>
              <a:t> - занятие</a:t>
            </a:r>
          </a:p>
          <a:p>
            <a:pPr algn="ctr"/>
            <a:r>
              <a:rPr lang="ru-RU" sz="1600" b="1" dirty="0" smtClean="0">
                <a:solidFill>
                  <a:schemeClr val="bg1"/>
                </a:solidFill>
              </a:rPr>
              <a:t>ПЕДАГОГ – руководитель</a:t>
            </a:r>
            <a:r>
              <a:rPr lang="ru-RU" sz="1600" b="1" dirty="0">
                <a:solidFill>
                  <a:schemeClr val="bg1"/>
                </a:solidFill>
              </a:rPr>
              <a:t>, </a:t>
            </a:r>
            <a:r>
              <a:rPr lang="ru-RU" sz="1600" b="1" dirty="0" smtClean="0">
                <a:solidFill>
                  <a:schemeClr val="bg1"/>
                </a:solidFill>
              </a:rPr>
              <a:t>он  </a:t>
            </a:r>
            <a:r>
              <a:rPr lang="ru-RU" sz="1600" b="1" dirty="0">
                <a:solidFill>
                  <a:schemeClr val="bg1"/>
                </a:solidFill>
              </a:rPr>
              <a:t>дает задание (объясняет) и контролирует</a:t>
            </a:r>
            <a:endParaRPr lang="ru-RU" sz="1600" b="1" dirty="0">
              <a:ln w="10160">
                <a:solidFill>
                  <a:schemeClr val="accent1"/>
                </a:solidFill>
                <a:prstDash val="solid"/>
              </a:ln>
              <a:solidFill>
                <a:schemeClr val="bg1"/>
              </a:solidFill>
              <a:effectLst>
                <a:outerShdw blurRad="38100" dist="32000" dir="5400000" algn="tl">
                  <a:srgbClr val="000000">
                    <a:alpha val="30000"/>
                  </a:srgbClr>
                </a:outerShdw>
              </a:effectLst>
            </a:endParaRPr>
          </a:p>
        </p:txBody>
      </p:sp>
      <p:pic>
        <p:nvPicPr>
          <p:cNvPr id="6" name="Picture 2" descr="C:\Documents and Settings\мама и папа\Рабочий стол\ФОТО\IMG_20190128_160027.jpg"/>
          <p:cNvPicPr>
            <a:picLocks noChangeAspect="1" noChangeArrowheads="1"/>
          </p:cNvPicPr>
          <p:nvPr/>
        </p:nvPicPr>
        <p:blipFill>
          <a:blip r:embed="rId3" cstate="print"/>
          <a:srcRect/>
          <a:stretch>
            <a:fillRect/>
          </a:stretch>
        </p:blipFill>
        <p:spPr bwMode="auto">
          <a:xfrm>
            <a:off x="5868144" y="3140968"/>
            <a:ext cx="2735293" cy="3289672"/>
          </a:xfrm>
          <a:prstGeom prst="rect">
            <a:avLst/>
          </a:prstGeom>
          <a:noFill/>
        </p:spPr>
      </p:pic>
      <p:sp>
        <p:nvSpPr>
          <p:cNvPr id="7" name="Прямоугольник 6"/>
          <p:cNvSpPr/>
          <p:nvPr/>
        </p:nvSpPr>
        <p:spPr>
          <a:xfrm>
            <a:off x="251520" y="3429000"/>
            <a:ext cx="5544616" cy="2123658"/>
          </a:xfrm>
          <a:prstGeom prst="rect">
            <a:avLst/>
          </a:prstGeom>
          <a:solidFill>
            <a:schemeClr val="bg2">
              <a:lumMod val="50000"/>
            </a:schemeClr>
          </a:solidFill>
        </p:spPr>
        <p:txBody>
          <a:bodyPr wrap="square">
            <a:spAutoFit/>
          </a:bodyPr>
          <a:lstStyle/>
          <a:p>
            <a:pPr algn="ctr">
              <a:buNone/>
            </a:pPr>
            <a:r>
              <a:rPr lang="ru-RU" sz="1600" b="1" dirty="0" smtClean="0">
                <a:solidFill>
                  <a:srgbClr val="FFFF00"/>
                </a:solidFill>
              </a:rPr>
              <a:t>КАК ДОЛЖНО БЫТЬ СЕЙЧАС</a:t>
            </a:r>
          </a:p>
          <a:p>
            <a:pPr algn="ctr">
              <a:buNone/>
            </a:pPr>
            <a:endParaRPr lang="ru-RU" sz="1600" b="1" dirty="0" smtClean="0">
              <a:solidFill>
                <a:srgbClr val="FFFF00"/>
              </a:solidFill>
            </a:endParaRPr>
          </a:p>
          <a:p>
            <a:pPr algn="ctr">
              <a:buNone/>
            </a:pPr>
            <a:r>
              <a:rPr lang="ru-RU" sz="2000" b="1" dirty="0" smtClean="0">
                <a:solidFill>
                  <a:srgbClr val="FFFF00"/>
                </a:solidFill>
              </a:rPr>
              <a:t>Обеспечить </a:t>
            </a:r>
            <a:r>
              <a:rPr lang="ru-RU" sz="2000" b="1" dirty="0">
                <a:solidFill>
                  <a:srgbClr val="FFFF00"/>
                </a:solidFill>
              </a:rPr>
              <a:t>детям полноценное и радостное проживание детства как уникального периода развития и формирования личности</a:t>
            </a:r>
            <a:r>
              <a:rPr lang="ru-RU" sz="2000" dirty="0">
                <a:solidFill>
                  <a:srgbClr val="FFFF00"/>
                </a:solidFill>
              </a:rPr>
              <a:t> </a:t>
            </a:r>
            <a:r>
              <a:rPr lang="ru-RU" sz="2000" b="1" dirty="0">
                <a:solidFill>
                  <a:srgbClr val="FFFF00"/>
                </a:solidFill>
              </a:rPr>
              <a:t>через поддержку естественных процессов развития, воспитания и обучения  ребенка </a:t>
            </a:r>
            <a:endParaRPr lang="ru-RU" sz="2000"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p:cNvPicPr>
            <a:picLocks noChangeAspect="1"/>
          </p:cNvPicPr>
          <p:nvPr/>
        </p:nvPicPr>
        <p:blipFill>
          <a:blip r:embed="rId2" cstate="print"/>
          <a:srcRect/>
          <a:stretch>
            <a:fillRect/>
          </a:stretch>
        </p:blipFill>
        <p:spPr bwMode="auto">
          <a:xfrm>
            <a:off x="2696736" y="2346201"/>
            <a:ext cx="2373313" cy="1512887"/>
          </a:xfrm>
          <a:prstGeom prst="rect">
            <a:avLst/>
          </a:prstGeom>
          <a:noFill/>
          <a:ln w="9525">
            <a:noFill/>
            <a:miter lim="800000"/>
            <a:headEnd/>
            <a:tailEnd/>
          </a:ln>
        </p:spPr>
      </p:pic>
      <p:sp>
        <p:nvSpPr>
          <p:cNvPr id="3" name="Прямоугольник 2"/>
          <p:cNvSpPr/>
          <p:nvPr/>
        </p:nvSpPr>
        <p:spPr>
          <a:xfrm>
            <a:off x="318997" y="332656"/>
            <a:ext cx="7128792" cy="2769989"/>
          </a:xfrm>
          <a:prstGeom prst="rect">
            <a:avLst/>
          </a:prstGeom>
        </p:spPr>
        <p:txBody>
          <a:bodyPr wrap="square">
            <a:spAutoFit/>
          </a:bodyPr>
          <a:lstStyle/>
          <a:p>
            <a:pPr marL="365760" indent="-283464" algn="r">
              <a:buClr>
                <a:schemeClr val="bg2">
                  <a:lumMod val="25000"/>
                </a:schemeClr>
              </a:buClr>
              <a:defRPr/>
            </a:pPr>
            <a:r>
              <a:rPr lang="ru-RU" sz="2400" b="1" dirty="0" smtClean="0">
                <a:solidFill>
                  <a:srgbClr val="002060"/>
                </a:solidFill>
              </a:rPr>
              <a:t>Какие психологические изменения происходят у ребенка?</a:t>
            </a:r>
          </a:p>
          <a:p>
            <a:pPr marL="365760" indent="-283464" algn="r">
              <a:buClr>
                <a:schemeClr val="bg2">
                  <a:lumMod val="25000"/>
                </a:schemeClr>
              </a:buClr>
              <a:defRPr/>
            </a:pPr>
            <a:endParaRPr lang="ru-RU" b="1" dirty="0" smtClean="0">
              <a:solidFill>
                <a:schemeClr val="accent6">
                  <a:lumMod val="75000"/>
                </a:schemeClr>
              </a:solidFill>
            </a:endParaRPr>
          </a:p>
          <a:p>
            <a:pPr marL="365760" indent="-283464">
              <a:buClr>
                <a:schemeClr val="bg2">
                  <a:lumMod val="25000"/>
                </a:schemeClr>
              </a:buClr>
              <a:buFont typeface="Wingdings" pitchFamily="2" charset="2"/>
              <a:buChar char="§"/>
              <a:defRPr/>
            </a:pPr>
            <a:r>
              <a:rPr lang="ru-RU" dirty="0" smtClean="0">
                <a:solidFill>
                  <a:schemeClr val="tx2">
                    <a:lumMod val="50000"/>
                  </a:schemeClr>
                </a:solidFill>
              </a:rPr>
              <a:t>Познавательное </a:t>
            </a:r>
          </a:p>
          <a:p>
            <a:pPr marL="365760" indent="-283464">
              <a:buClr>
                <a:schemeClr val="bg2">
                  <a:lumMod val="25000"/>
                </a:schemeClr>
              </a:buClr>
              <a:buFont typeface="Wingdings" pitchFamily="2" charset="2"/>
              <a:buChar char="§"/>
              <a:defRPr/>
            </a:pPr>
            <a:r>
              <a:rPr lang="ru-RU" dirty="0" smtClean="0">
                <a:solidFill>
                  <a:schemeClr val="tx2">
                    <a:lumMod val="50000"/>
                  </a:schemeClr>
                </a:solidFill>
              </a:rPr>
              <a:t>Психофизиологическое</a:t>
            </a:r>
          </a:p>
          <a:p>
            <a:pPr marL="365760" indent="-283464">
              <a:buClr>
                <a:schemeClr val="bg2">
                  <a:lumMod val="25000"/>
                </a:schemeClr>
              </a:buClr>
              <a:buFont typeface="Wingdings" pitchFamily="2" charset="2"/>
              <a:buChar char="§"/>
              <a:defRPr/>
            </a:pPr>
            <a:r>
              <a:rPr lang="ru-RU" dirty="0" smtClean="0">
                <a:solidFill>
                  <a:schemeClr val="tx2">
                    <a:lumMod val="50000"/>
                  </a:schemeClr>
                </a:solidFill>
              </a:rPr>
              <a:t>Эмоционально-чувственное</a:t>
            </a:r>
          </a:p>
          <a:p>
            <a:pPr marL="365760" indent="-283464">
              <a:buClr>
                <a:schemeClr val="bg2">
                  <a:lumMod val="25000"/>
                </a:schemeClr>
              </a:buClr>
              <a:buFont typeface="Wingdings" pitchFamily="2" charset="2"/>
              <a:buChar char="§"/>
              <a:defRPr/>
            </a:pPr>
            <a:r>
              <a:rPr lang="ru-RU" dirty="0" smtClean="0">
                <a:solidFill>
                  <a:schemeClr val="tx2">
                    <a:lumMod val="50000"/>
                  </a:schemeClr>
                </a:solidFill>
              </a:rPr>
              <a:t>Волевое</a:t>
            </a:r>
          </a:p>
          <a:p>
            <a:pPr marL="365760" indent="-283464">
              <a:buClr>
                <a:schemeClr val="bg2">
                  <a:lumMod val="25000"/>
                </a:schemeClr>
              </a:buClr>
              <a:buFont typeface="Wingdings" pitchFamily="2" charset="2"/>
              <a:buChar char="§"/>
              <a:defRPr/>
            </a:pPr>
            <a:r>
              <a:rPr lang="ru-RU" dirty="0" smtClean="0">
                <a:solidFill>
                  <a:schemeClr val="tx2">
                    <a:lumMod val="50000"/>
                  </a:schemeClr>
                </a:solidFill>
              </a:rPr>
              <a:t>Социальное</a:t>
            </a:r>
          </a:p>
          <a:p>
            <a:pPr marL="365760" indent="-283464">
              <a:buClr>
                <a:schemeClr val="bg2">
                  <a:lumMod val="25000"/>
                </a:schemeClr>
              </a:buClr>
              <a:buFont typeface="Wingdings" pitchFamily="2" charset="2"/>
              <a:buChar char="§"/>
              <a:defRPr/>
            </a:pPr>
            <a:r>
              <a:rPr lang="ru-RU" dirty="0" smtClean="0">
                <a:solidFill>
                  <a:schemeClr val="tx2">
                    <a:lumMod val="50000"/>
                  </a:schemeClr>
                </a:solidFill>
              </a:rPr>
              <a:t>Личностное</a:t>
            </a:r>
            <a:endParaRPr lang="ru-RU" dirty="0">
              <a:solidFill>
                <a:schemeClr val="tx2">
                  <a:lumMod val="50000"/>
                </a:schemeClr>
              </a:solidFill>
            </a:endParaRPr>
          </a:p>
        </p:txBody>
      </p:sp>
      <p:pic>
        <p:nvPicPr>
          <p:cNvPr id="5" name="Picture 12" descr="http://wk-ufa.ru/published/publicdata/PLATYAWK/attachments/SC/articles_pictures/thm_1352796842_2mes6z4b.jpeg"/>
          <p:cNvPicPr>
            <a:picLocks noChangeAspect="1" noChangeArrowheads="1"/>
          </p:cNvPicPr>
          <p:nvPr/>
        </p:nvPicPr>
        <p:blipFill>
          <a:blip r:embed="rId3" cstate="print"/>
          <a:srcRect/>
          <a:stretch>
            <a:fillRect/>
          </a:stretch>
        </p:blipFill>
        <p:spPr bwMode="auto">
          <a:xfrm>
            <a:off x="7428912" y="116633"/>
            <a:ext cx="1493105" cy="1008112"/>
          </a:xfrm>
          <a:prstGeom prst="rect">
            <a:avLst/>
          </a:prstGeom>
          <a:noFill/>
          <a:ln w="9525">
            <a:noFill/>
            <a:miter lim="800000"/>
            <a:headEnd/>
            <a:tailEnd/>
          </a:ln>
        </p:spPr>
      </p:pic>
      <p:pic>
        <p:nvPicPr>
          <p:cNvPr id="6" name="Picture 16" descr="http://ysik.ru/wp-content/uploads/2015/12/27765_dete-puzi-foto02-Shutterstock.jpg"/>
          <p:cNvPicPr>
            <a:picLocks noChangeAspect="1" noChangeArrowheads="1"/>
          </p:cNvPicPr>
          <p:nvPr/>
        </p:nvPicPr>
        <p:blipFill>
          <a:blip r:embed="rId4" cstate="print"/>
          <a:srcRect/>
          <a:stretch>
            <a:fillRect/>
          </a:stretch>
        </p:blipFill>
        <p:spPr bwMode="auto">
          <a:xfrm>
            <a:off x="4211960" y="836712"/>
            <a:ext cx="1290573" cy="1639019"/>
          </a:xfrm>
          <a:prstGeom prst="rect">
            <a:avLst/>
          </a:prstGeom>
          <a:noFill/>
          <a:ln w="9525">
            <a:noFill/>
            <a:miter lim="800000"/>
            <a:headEnd/>
            <a:tailEnd/>
          </a:ln>
        </p:spPr>
      </p:pic>
      <p:pic>
        <p:nvPicPr>
          <p:cNvPr id="7" name="Picture 14" descr="http://www.diane-35.ru/wp-content/uploads/2014/12/kartinka71.jpg"/>
          <p:cNvPicPr>
            <a:picLocks noChangeAspect="1" noChangeArrowheads="1"/>
          </p:cNvPicPr>
          <p:nvPr/>
        </p:nvPicPr>
        <p:blipFill>
          <a:blip r:embed="rId5" cstate="print"/>
          <a:srcRect/>
          <a:stretch>
            <a:fillRect/>
          </a:stretch>
        </p:blipFill>
        <p:spPr bwMode="auto">
          <a:xfrm>
            <a:off x="5507825" y="1554774"/>
            <a:ext cx="2664420" cy="1841914"/>
          </a:xfrm>
          <a:prstGeom prst="rect">
            <a:avLst/>
          </a:prstGeom>
          <a:noFill/>
          <a:ln w="9525">
            <a:noFill/>
            <a:miter lim="800000"/>
            <a:headEnd/>
            <a:tailEnd/>
          </a:ln>
        </p:spPr>
      </p:pic>
      <p:sp>
        <p:nvSpPr>
          <p:cNvPr id="8" name="Прямоугольник 7"/>
          <p:cNvSpPr/>
          <p:nvPr/>
        </p:nvSpPr>
        <p:spPr>
          <a:xfrm>
            <a:off x="677609" y="4149080"/>
            <a:ext cx="8244408" cy="2369880"/>
          </a:xfrm>
          <a:prstGeom prst="rect">
            <a:avLst/>
          </a:prstGeom>
          <a:solidFill>
            <a:schemeClr val="accent3">
              <a:lumMod val="20000"/>
              <a:lumOff val="80000"/>
            </a:schemeClr>
          </a:solidFill>
        </p:spPr>
        <p:txBody>
          <a:bodyPr wrap="square">
            <a:spAutoFit/>
          </a:bodyPr>
          <a:lstStyle/>
          <a:p>
            <a:pPr algn="r"/>
            <a:r>
              <a:rPr lang="ru-RU" sz="2000" b="1" dirty="0">
                <a:solidFill>
                  <a:schemeClr val="tx2">
                    <a:lumMod val="50000"/>
                  </a:schemeClr>
                </a:solidFill>
              </a:rPr>
              <a:t>Владение навыками самообслуживания </a:t>
            </a:r>
            <a:r>
              <a:rPr lang="ru-RU" sz="2000" b="1" dirty="0" smtClean="0">
                <a:solidFill>
                  <a:schemeClr val="tx2">
                    <a:lumMod val="50000"/>
                  </a:schemeClr>
                </a:solidFill>
              </a:rPr>
              <a:t>и специфическими действиями к 3-м годам</a:t>
            </a:r>
            <a:endParaRPr lang="ru-RU" sz="2000" b="1" dirty="0">
              <a:solidFill>
                <a:schemeClr val="tx2">
                  <a:lumMod val="50000"/>
                </a:schemeClr>
              </a:solidFill>
            </a:endParaRPr>
          </a:p>
          <a:p>
            <a:r>
              <a:rPr lang="ru-RU" dirty="0"/>
              <a:t> Интерес к предметным действиям, любознательность</a:t>
            </a:r>
          </a:p>
          <a:p>
            <a:r>
              <a:rPr lang="ru-RU" dirty="0"/>
              <a:t> </a:t>
            </a:r>
            <a:r>
              <a:rPr lang="ru-RU" b="1" dirty="0">
                <a:solidFill>
                  <a:schemeClr val="accent3">
                    <a:lumMod val="50000"/>
                  </a:schemeClr>
                </a:solidFill>
              </a:rPr>
              <a:t>Владение активной и пассивной речью</a:t>
            </a:r>
          </a:p>
          <a:p>
            <a:r>
              <a:rPr lang="ru-RU" dirty="0"/>
              <a:t> Готовность подражать взрослому</a:t>
            </a:r>
          </a:p>
          <a:p>
            <a:r>
              <a:rPr lang="ru-RU" dirty="0"/>
              <a:t> </a:t>
            </a:r>
            <a:r>
              <a:rPr lang="ru-RU" b="1" dirty="0">
                <a:solidFill>
                  <a:schemeClr val="accent3">
                    <a:lumMod val="50000"/>
                  </a:schemeClr>
                </a:solidFill>
              </a:rPr>
              <a:t>Доброжелательный интерес к сверстникам</a:t>
            </a:r>
          </a:p>
          <a:p>
            <a:r>
              <a:rPr lang="ru-RU" dirty="0"/>
              <a:t> Общая </a:t>
            </a:r>
            <a:r>
              <a:rPr lang="ru-RU" dirty="0" smtClean="0"/>
              <a:t>ловкость</a:t>
            </a:r>
            <a:r>
              <a:rPr lang="ru-RU" dirty="0"/>
              <a:t>, чувство равновесия, </a:t>
            </a:r>
            <a:r>
              <a:rPr lang="ru-RU" dirty="0" smtClean="0"/>
              <a:t>владение своими </a:t>
            </a:r>
            <a:r>
              <a:rPr lang="ru-RU" dirty="0"/>
              <a:t>движениями</a:t>
            </a:r>
          </a:p>
          <a:p>
            <a:r>
              <a:rPr lang="ru-RU" dirty="0"/>
              <a:t> </a:t>
            </a:r>
            <a:r>
              <a:rPr lang="ru-RU" b="1" dirty="0">
                <a:solidFill>
                  <a:schemeClr val="accent3">
                    <a:lumMod val="50000"/>
                  </a:schemeClr>
                </a:solidFill>
              </a:rPr>
              <a:t>Способность к игровым замещениям</a:t>
            </a:r>
          </a:p>
        </p:txBody>
      </p:sp>
      <p:pic>
        <p:nvPicPr>
          <p:cNvPr id="4" name="Picture 14" descr="http://img12.nnm.me/a/b/7/f/3/886ad53200f8335dedfc9441e7c.jpg"/>
          <p:cNvPicPr>
            <a:picLocks noChangeAspect="1" noChangeArrowheads="1"/>
          </p:cNvPicPr>
          <p:nvPr/>
        </p:nvPicPr>
        <p:blipFill>
          <a:blip r:embed="rId6" cstate="print"/>
          <a:srcRect/>
          <a:stretch>
            <a:fillRect/>
          </a:stretch>
        </p:blipFill>
        <p:spPr bwMode="auto">
          <a:xfrm>
            <a:off x="162263" y="3286870"/>
            <a:ext cx="1817450" cy="11444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p:cNvGraphicFramePr>
            <a:graphicFrameLocks/>
          </p:cNvGraphicFramePr>
          <p:nvPr>
            <p:extLst>
              <p:ext uri="{D42A27DB-BD31-4B8C-83A1-F6EECF244321}">
                <p14:modId xmlns="" xmlns:p14="http://schemas.microsoft.com/office/powerpoint/2010/main" val="800575183"/>
              </p:ext>
            </p:extLst>
          </p:nvPr>
        </p:nvGraphicFramePr>
        <p:xfrm>
          <a:off x="214313" y="214313"/>
          <a:ext cx="8858250" cy="6208047"/>
        </p:xfrm>
        <a:graphic>
          <a:graphicData uri="http://schemas.openxmlformats.org/drawingml/2006/table">
            <a:tbl>
              <a:tblPr/>
              <a:tblGrid>
                <a:gridCol w="857225">
                  <a:extLst>
                    <a:ext uri="{9D8B030D-6E8A-4147-A177-3AD203B41FA5}"/>
                  </a:extLst>
                </a:gridCol>
                <a:gridCol w="1571636">
                  <a:extLst>
                    <a:ext uri="{9D8B030D-6E8A-4147-A177-3AD203B41FA5}"/>
                  </a:extLst>
                </a:gridCol>
                <a:gridCol w="1408126">
                  <a:extLst>
                    <a:ext uri="{9D8B030D-6E8A-4147-A177-3AD203B41FA5}"/>
                  </a:extLst>
                </a:gridCol>
                <a:gridCol w="1254125">
                  <a:extLst>
                    <a:ext uri="{9D8B030D-6E8A-4147-A177-3AD203B41FA5}"/>
                  </a:extLst>
                </a:gridCol>
                <a:gridCol w="1255713">
                  <a:extLst>
                    <a:ext uri="{9D8B030D-6E8A-4147-A177-3AD203B41FA5}"/>
                  </a:extLst>
                </a:gridCol>
                <a:gridCol w="1255712">
                  <a:extLst>
                    <a:ext uri="{9D8B030D-6E8A-4147-A177-3AD203B41FA5}"/>
                  </a:extLst>
                </a:gridCol>
                <a:gridCol w="1255713">
                  <a:extLst>
                    <a:ext uri="{9D8B030D-6E8A-4147-A177-3AD203B41FA5}"/>
                  </a:extLst>
                </a:gridCol>
              </a:tblGrid>
              <a:tr h="4783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Возраст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Сенсорное развитие</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Общие движения</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Игра</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Речь</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Навыки</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mn-lt"/>
                          <a:cs typeface="Times New Roman" pitchFamily="18" charset="0"/>
                        </a:rPr>
                        <a:t>Социальное развитие</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extLst>
              </a:tr>
              <a:tr h="18437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a:ln>
                            <a:noFill/>
                          </a:ln>
                          <a:solidFill>
                            <a:srgbClr val="000000"/>
                          </a:solidFill>
                          <a:effectLst/>
                          <a:latin typeface="+mn-lt"/>
                          <a:cs typeface="Times New Roman" pitchFamily="18" charset="0"/>
                        </a:rPr>
                        <a:t>2 года</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По образцу и просьбе взрослого находит предмет </a:t>
                      </a:r>
                      <a:r>
                        <a:rPr kumimoji="0" lang="ru-RU" sz="1600" b="0" i="0" u="none" strike="noStrike" cap="none" normalizeH="0" baseline="0" dirty="0" err="1" smtClean="0">
                          <a:ln>
                            <a:noFill/>
                          </a:ln>
                          <a:solidFill>
                            <a:srgbClr val="000000"/>
                          </a:solidFill>
                          <a:effectLst/>
                          <a:latin typeface="+mn-lt"/>
                          <a:cs typeface="Times New Roman" pitchFamily="18" charset="0"/>
                        </a:rPr>
                        <a:t>тогоже</a:t>
                      </a:r>
                      <a:r>
                        <a:rPr kumimoji="0" lang="ru-RU" sz="1600" b="0" i="0" u="none" strike="noStrike" cap="none" normalizeH="0" baseline="0" dirty="0" smtClean="0">
                          <a:ln>
                            <a:noFill/>
                          </a:ln>
                          <a:solidFill>
                            <a:srgbClr val="000000"/>
                          </a:solidFill>
                          <a:effectLst/>
                          <a:latin typeface="+mn-lt"/>
                          <a:cs typeface="Times New Roman" pitchFamily="18" charset="0"/>
                        </a:rPr>
                        <a:t> </a:t>
                      </a:r>
                      <a:r>
                        <a:rPr kumimoji="0" lang="ru-RU" sz="1600" b="0" i="0" u="none" strike="noStrike" cap="none" normalizeH="0" baseline="0" dirty="0">
                          <a:ln>
                            <a:noFill/>
                          </a:ln>
                          <a:solidFill>
                            <a:srgbClr val="000000"/>
                          </a:solidFill>
                          <a:effectLst/>
                          <a:latin typeface="+mn-lt"/>
                          <a:cs typeface="Times New Roman" pitchFamily="18" charset="0"/>
                        </a:rPr>
                        <a:t>цвета</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Перешагивает препятствия, чередуя шаг</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Воспроизводит ряд логически связанных действий</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mn-lt"/>
                          <a:cs typeface="Times New Roman" pitchFamily="18" charset="0"/>
                        </a:rPr>
                        <a:t>Пользуется 2-3 словными предложениями при общении со взрослыми</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Умеет частично надевать одежду с небольшой помощью взрослого</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Проявляет интерес к играм сверстников, играет рядом</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extLst>
              </a:tr>
              <a:tr h="2286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a:ln>
                            <a:noFill/>
                          </a:ln>
                          <a:solidFill>
                            <a:srgbClr val="000000"/>
                          </a:solidFill>
                          <a:effectLst/>
                          <a:latin typeface="+mn-lt"/>
                          <a:cs typeface="Times New Roman" pitchFamily="18" charset="0"/>
                        </a:rPr>
                        <a:t>2 г. </a:t>
                      </a:r>
                      <a:endParaRPr kumimoji="0" lang="ru-RU" sz="2400" b="1" i="0" u="none" strike="noStrike" cap="none" normalizeH="0" baseline="0" dirty="0" smtClean="0">
                        <a:ln>
                          <a:noFill/>
                        </a:ln>
                        <a:solidFill>
                          <a:srgbClr val="000000"/>
                        </a:solidFill>
                        <a:effectLst/>
                        <a:latin typeface="+mn-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mn-lt"/>
                          <a:cs typeface="Times New Roman" pitchFamily="18" charset="0"/>
                        </a:rPr>
                        <a:t>6 </a:t>
                      </a:r>
                      <a:r>
                        <a:rPr kumimoji="0" lang="ru-RU" sz="2400" b="1" i="0" u="none" strike="noStrike" cap="none" normalizeH="0" baseline="0" dirty="0">
                          <a:ln>
                            <a:noFill/>
                          </a:ln>
                          <a:solidFill>
                            <a:srgbClr val="000000"/>
                          </a:solidFill>
                          <a:effectLst/>
                          <a:latin typeface="+mn-lt"/>
                          <a:cs typeface="Times New Roman" pitchFamily="18" charset="0"/>
                        </a:rPr>
                        <a:t>мес.</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Подбирает по образцу разнообразные предметы четырех цветов (красный, синий, желтый, зеленый)</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Приставным шагом перешагивает через несколько препятствий, лежащих на полу</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Действует последовательно. Выполняет 2-3 действия</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mn-lt"/>
                          <a:cs typeface="Times New Roman" pitchFamily="18" charset="0"/>
                        </a:rPr>
                        <a:t>Строит предложение из трех и более слов</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Самостоятельно одевается, но еще не умеет застегивать пуговицы, завязывать шнурки</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Ориентируются на оценку своей деятельности взрослыми</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extLst>
              </a:tr>
              <a:tr h="15601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a:ln>
                            <a:noFill/>
                          </a:ln>
                          <a:solidFill>
                            <a:srgbClr val="000000"/>
                          </a:solidFill>
                          <a:effectLst/>
                          <a:latin typeface="+mn-lt"/>
                          <a:cs typeface="Times New Roman" pitchFamily="18" charset="0"/>
                        </a:rPr>
                        <a:t>3 года</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Называет 4 основных цвета</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Переступает через препятствия чередующимся шагом</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Исполняет роль</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mn-lt"/>
                          <a:cs typeface="Times New Roman" pitchFamily="18" charset="0"/>
                        </a:rPr>
                        <a:t>Употребляет сложные предложения</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Одевается самостоятельно с небольшой помощью взрослого</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rgbClr val="000000"/>
                          </a:solidFill>
                          <a:effectLst/>
                          <a:latin typeface="+mn-lt"/>
                          <a:cs typeface="Times New Roman" pitchFamily="18" charset="0"/>
                        </a:rPr>
                        <a:t>Проявляет самостоятельность, независимость</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684213" y="188913"/>
            <a:ext cx="8229600" cy="723900"/>
          </a:xfrm>
        </p:spPr>
        <p:txBody>
          <a:bodyPr/>
          <a:lstStyle/>
          <a:p>
            <a:pPr algn="ctr" eaLnBrk="1" fontAlgn="auto" hangingPunct="1">
              <a:spcAft>
                <a:spcPts val="0"/>
              </a:spcAft>
              <a:defRPr/>
            </a:pPr>
            <a:r>
              <a:rPr lang="ru-RU" sz="3200" b="1" dirty="0">
                <a:solidFill>
                  <a:srgbClr val="7030A0"/>
                </a:solidFill>
              </a:rPr>
              <a:t>В 3 года ребенок </a:t>
            </a:r>
            <a:r>
              <a:rPr lang="ru-RU" sz="3200" b="1" dirty="0" smtClean="0">
                <a:solidFill>
                  <a:srgbClr val="7030A0"/>
                </a:solidFill>
              </a:rPr>
              <a:t>может уметь</a:t>
            </a:r>
            <a:r>
              <a:rPr lang="ru-RU" sz="3200" b="1" dirty="0">
                <a:solidFill>
                  <a:srgbClr val="7030A0"/>
                </a:solidFill>
              </a:rPr>
              <a:t>:</a:t>
            </a:r>
          </a:p>
        </p:txBody>
      </p:sp>
      <p:graphicFrame>
        <p:nvGraphicFramePr>
          <p:cNvPr id="4" name="Содержимое 3"/>
          <p:cNvGraphicFramePr>
            <a:graphicFrameLocks noGrp="1"/>
          </p:cNvGraphicFramePr>
          <p:nvPr>
            <p:ph idx="1"/>
            <p:extLst>
              <p:ext uri="{D42A27DB-BD31-4B8C-83A1-F6EECF244321}">
                <p14:modId xmlns="" xmlns:p14="http://schemas.microsoft.com/office/powerpoint/2010/main" val="2361782577"/>
              </p:ext>
            </p:extLst>
          </p:nvPr>
        </p:nvGraphicFramePr>
        <p:xfrm>
          <a:off x="251520" y="908720"/>
          <a:ext cx="828092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424936" cy="830997"/>
          </a:xfrm>
          <a:prstGeom prst="rect">
            <a:avLst/>
          </a:prstGeom>
          <a:solidFill>
            <a:schemeClr val="accent3">
              <a:lumMod val="40000"/>
              <a:lumOff val="60000"/>
            </a:schemeClr>
          </a:solidFill>
        </p:spPr>
        <p:txBody>
          <a:bodyPr wrap="square">
            <a:spAutoFit/>
          </a:bodyPr>
          <a:lstStyle/>
          <a:p>
            <a:pPr algn="ctr"/>
            <a:r>
              <a:rPr lang="ru-RU" sz="2400" b="1" dirty="0" smtClean="0">
                <a:solidFill>
                  <a:srgbClr val="002060"/>
                </a:solidFill>
              </a:rPr>
              <a:t>Психофизиологические последствия просмотра</a:t>
            </a:r>
          </a:p>
          <a:p>
            <a:pPr algn="ctr"/>
            <a:r>
              <a:rPr lang="ru-RU" sz="2400" b="1" dirty="0" smtClean="0">
                <a:solidFill>
                  <a:srgbClr val="002060"/>
                </a:solidFill>
              </a:rPr>
              <a:t>мультфильмов и телевизора в раннем возрасте</a:t>
            </a:r>
            <a:endParaRPr lang="ru-RU" sz="2400" b="1" dirty="0">
              <a:solidFill>
                <a:srgbClr val="002060"/>
              </a:solidFill>
            </a:endParaRPr>
          </a:p>
        </p:txBody>
      </p:sp>
      <p:sp>
        <p:nvSpPr>
          <p:cNvPr id="3" name="Прямоугольник 2"/>
          <p:cNvSpPr/>
          <p:nvPr/>
        </p:nvSpPr>
        <p:spPr>
          <a:xfrm>
            <a:off x="3203848" y="1196752"/>
            <a:ext cx="5544616" cy="2542363"/>
          </a:xfrm>
          <a:prstGeom prst="rect">
            <a:avLst/>
          </a:prstGeom>
          <a:solidFill>
            <a:schemeClr val="tx2">
              <a:lumMod val="20000"/>
              <a:lumOff val="80000"/>
            </a:schemeClr>
          </a:solidFill>
        </p:spPr>
        <p:txBody>
          <a:bodyPr wrap="square">
            <a:spAutoFit/>
          </a:bodyPr>
          <a:lstStyle/>
          <a:p>
            <a:pPr marL="285750" indent="-285750">
              <a:lnSpc>
                <a:spcPct val="150000"/>
              </a:lnSpc>
              <a:buFont typeface="Wingdings" panose="05000000000000000000" pitchFamily="2" charset="2"/>
              <a:buChar char="ü"/>
            </a:pPr>
            <a:r>
              <a:rPr lang="ru-RU" b="1" dirty="0" smtClean="0">
                <a:solidFill>
                  <a:srgbClr val="002060"/>
                </a:solidFill>
              </a:rPr>
              <a:t>Недоразвитие корковых отделов мозга</a:t>
            </a:r>
          </a:p>
          <a:p>
            <a:pPr marL="285750" indent="-285750">
              <a:lnSpc>
                <a:spcPct val="150000"/>
              </a:lnSpc>
              <a:buFont typeface="Wingdings" panose="05000000000000000000" pitchFamily="2" charset="2"/>
              <a:buChar char="ü"/>
            </a:pPr>
            <a:r>
              <a:rPr lang="ru-RU" b="1" dirty="0" smtClean="0">
                <a:solidFill>
                  <a:schemeClr val="tx2">
                    <a:lumMod val="50000"/>
                  </a:schemeClr>
                </a:solidFill>
              </a:rPr>
              <a:t>Нарушения зрения и зрительного восприятия</a:t>
            </a:r>
          </a:p>
          <a:p>
            <a:pPr marL="285750" indent="-285750">
              <a:lnSpc>
                <a:spcPct val="150000"/>
              </a:lnSpc>
              <a:buFont typeface="Wingdings" panose="05000000000000000000" pitchFamily="2" charset="2"/>
              <a:buChar char="ü"/>
            </a:pPr>
            <a:r>
              <a:rPr lang="ru-RU" b="1" dirty="0" smtClean="0">
                <a:solidFill>
                  <a:srgbClr val="002060"/>
                </a:solidFill>
              </a:rPr>
              <a:t>Дефицит общения с близкими  взрослыми</a:t>
            </a:r>
          </a:p>
          <a:p>
            <a:pPr marL="285750" indent="-285750">
              <a:lnSpc>
                <a:spcPct val="150000"/>
              </a:lnSpc>
              <a:buFont typeface="Wingdings" panose="05000000000000000000" pitchFamily="2" charset="2"/>
              <a:buChar char="ü"/>
            </a:pPr>
            <a:r>
              <a:rPr lang="ru-RU" b="1" dirty="0" smtClean="0">
                <a:solidFill>
                  <a:schemeClr val="tx2">
                    <a:lumMod val="50000"/>
                  </a:schemeClr>
                </a:solidFill>
              </a:rPr>
              <a:t>Проблемы с крупной и мелкой моторикой</a:t>
            </a:r>
          </a:p>
          <a:p>
            <a:pPr marL="285750" indent="-285750">
              <a:lnSpc>
                <a:spcPct val="150000"/>
              </a:lnSpc>
              <a:buFont typeface="Wingdings" panose="05000000000000000000" pitchFamily="2" charset="2"/>
              <a:buChar char="ü"/>
            </a:pPr>
            <a:r>
              <a:rPr lang="ru-RU" b="1" dirty="0" smtClean="0">
                <a:solidFill>
                  <a:srgbClr val="002060"/>
                </a:solidFill>
              </a:rPr>
              <a:t> Нарушения осанки</a:t>
            </a:r>
          </a:p>
          <a:p>
            <a:pPr marL="285750" indent="-285750">
              <a:lnSpc>
                <a:spcPct val="150000"/>
              </a:lnSpc>
              <a:buFont typeface="Wingdings" panose="05000000000000000000" pitchFamily="2" charset="2"/>
              <a:buChar char="ü"/>
            </a:pPr>
            <a:r>
              <a:rPr lang="ru-RU" b="1" dirty="0" smtClean="0">
                <a:solidFill>
                  <a:schemeClr val="tx2">
                    <a:lumMod val="50000"/>
                  </a:schemeClr>
                </a:solidFill>
              </a:rPr>
              <a:t>Недоразвитие мышечной массы</a:t>
            </a:r>
            <a:endParaRPr lang="ru-RU" b="1" dirty="0">
              <a:solidFill>
                <a:schemeClr val="tx2">
                  <a:lumMod val="50000"/>
                </a:schemeClr>
              </a:solidFill>
            </a:endParaRPr>
          </a:p>
        </p:txBody>
      </p:sp>
      <p:sp>
        <p:nvSpPr>
          <p:cNvPr id="4" name="Прямоугольник 3"/>
          <p:cNvSpPr/>
          <p:nvPr/>
        </p:nvSpPr>
        <p:spPr>
          <a:xfrm>
            <a:off x="179512" y="3933683"/>
            <a:ext cx="7885657" cy="2862322"/>
          </a:xfrm>
          <a:prstGeom prst="rect">
            <a:avLst/>
          </a:prstGeom>
          <a:solidFill>
            <a:schemeClr val="accent3">
              <a:lumMod val="40000"/>
              <a:lumOff val="60000"/>
            </a:schemeClr>
          </a:solidFill>
        </p:spPr>
        <p:txBody>
          <a:bodyPr wrap="square">
            <a:spAutoFit/>
          </a:bodyPr>
          <a:lstStyle/>
          <a:p>
            <a:r>
              <a:rPr lang="ru-RU" b="1" dirty="0" smtClean="0">
                <a:solidFill>
                  <a:srgbClr val="002060"/>
                </a:solidFill>
              </a:rPr>
              <a:t>Общее недоразвитие речи (ОНР) </a:t>
            </a:r>
            <a:r>
              <a:rPr lang="ru-RU" sz="1600" dirty="0" smtClean="0">
                <a:solidFill>
                  <a:srgbClr val="002060"/>
                </a:solidFill>
              </a:rPr>
              <a:t>(за 20 лет число нарушений речи возросло с 4 до 32%)</a:t>
            </a:r>
          </a:p>
          <a:p>
            <a:r>
              <a:rPr lang="ru-RU" b="1" dirty="0" smtClean="0">
                <a:solidFill>
                  <a:schemeClr val="tx2">
                    <a:lumMod val="50000"/>
                  </a:schemeClr>
                </a:solidFill>
              </a:rPr>
              <a:t> Снижение познавательной активности</a:t>
            </a:r>
          </a:p>
          <a:p>
            <a:pPr algn="ctr"/>
            <a:r>
              <a:rPr lang="ru-RU" b="1" dirty="0" smtClean="0">
                <a:solidFill>
                  <a:srgbClr val="002060"/>
                </a:solidFill>
              </a:rPr>
              <a:t> Быстрая утомляемость, апатия</a:t>
            </a:r>
          </a:p>
          <a:p>
            <a:r>
              <a:rPr lang="ru-RU" b="1" dirty="0" smtClean="0">
                <a:solidFill>
                  <a:srgbClr val="002060"/>
                </a:solidFill>
              </a:rPr>
              <a:t> </a:t>
            </a:r>
            <a:r>
              <a:rPr lang="ru-RU" b="1" dirty="0" smtClean="0">
                <a:solidFill>
                  <a:schemeClr val="tx2">
                    <a:lumMod val="50000"/>
                  </a:schemeClr>
                </a:solidFill>
              </a:rPr>
              <a:t>Синдром дефицита внимания (СДВ)</a:t>
            </a:r>
          </a:p>
          <a:p>
            <a:pPr algn="ctr"/>
            <a:r>
              <a:rPr lang="ru-RU" b="1" dirty="0" smtClean="0">
                <a:solidFill>
                  <a:srgbClr val="002060"/>
                </a:solidFill>
              </a:rPr>
              <a:t> Блокада</a:t>
            </a:r>
            <a:r>
              <a:rPr lang="ru-RU" b="1" dirty="0">
                <a:solidFill>
                  <a:srgbClr val="002060"/>
                </a:solidFill>
              </a:rPr>
              <a:t> </a:t>
            </a:r>
            <a:r>
              <a:rPr lang="ru-RU" b="1" dirty="0" smtClean="0">
                <a:solidFill>
                  <a:srgbClr val="002060"/>
                </a:solidFill>
              </a:rPr>
              <a:t>собственной воли и активности</a:t>
            </a:r>
          </a:p>
          <a:p>
            <a:r>
              <a:rPr lang="ru-RU" b="1" dirty="0" smtClean="0">
                <a:solidFill>
                  <a:srgbClr val="002060"/>
                </a:solidFill>
              </a:rPr>
              <a:t> </a:t>
            </a:r>
            <a:r>
              <a:rPr lang="ru-RU" b="1" dirty="0" err="1" smtClean="0">
                <a:solidFill>
                  <a:schemeClr val="tx2">
                    <a:lumMod val="50000"/>
                  </a:schemeClr>
                </a:solidFill>
              </a:rPr>
              <a:t>Гиперактивность</a:t>
            </a:r>
            <a:r>
              <a:rPr lang="ru-RU" b="1" dirty="0" smtClean="0">
                <a:solidFill>
                  <a:schemeClr val="tx2">
                    <a:lumMod val="50000"/>
                  </a:schemeClr>
                </a:solidFill>
              </a:rPr>
              <a:t>, агрессивность</a:t>
            </a:r>
          </a:p>
          <a:p>
            <a:pPr algn="ctr"/>
            <a:r>
              <a:rPr lang="ru-RU" b="1" dirty="0" smtClean="0">
                <a:solidFill>
                  <a:srgbClr val="002060"/>
                </a:solidFill>
              </a:rPr>
              <a:t> </a:t>
            </a:r>
            <a:r>
              <a:rPr lang="ru-RU" b="1" dirty="0" err="1" smtClean="0">
                <a:solidFill>
                  <a:srgbClr val="002060"/>
                </a:solidFill>
              </a:rPr>
              <a:t>Несформированность</a:t>
            </a:r>
            <a:r>
              <a:rPr lang="ru-RU" b="1" dirty="0" smtClean="0">
                <a:solidFill>
                  <a:srgbClr val="002060"/>
                </a:solidFill>
              </a:rPr>
              <a:t> границ своего «Я»</a:t>
            </a:r>
          </a:p>
          <a:p>
            <a:r>
              <a:rPr lang="ru-RU" b="1" dirty="0" smtClean="0">
                <a:solidFill>
                  <a:srgbClr val="002060"/>
                </a:solidFill>
              </a:rPr>
              <a:t> </a:t>
            </a:r>
            <a:r>
              <a:rPr lang="ru-RU" b="1" dirty="0" err="1" smtClean="0">
                <a:solidFill>
                  <a:schemeClr val="tx2">
                    <a:lumMod val="50000"/>
                  </a:schemeClr>
                </a:solidFill>
              </a:rPr>
              <a:t>Аутизация</a:t>
            </a:r>
            <a:r>
              <a:rPr lang="ru-RU" b="1" dirty="0" smtClean="0">
                <a:solidFill>
                  <a:schemeClr val="tx2">
                    <a:lumMod val="50000"/>
                  </a:schemeClr>
                </a:solidFill>
              </a:rPr>
              <a:t>, нарушения общения</a:t>
            </a:r>
          </a:p>
          <a:p>
            <a:pPr algn="ctr"/>
            <a:r>
              <a:rPr lang="ru-RU" b="1" dirty="0" smtClean="0">
                <a:solidFill>
                  <a:srgbClr val="002060"/>
                </a:solidFill>
              </a:rPr>
              <a:t> Искажённая картина мира</a:t>
            </a:r>
            <a:endParaRPr lang="ru-RU" b="1" dirty="0">
              <a:solidFill>
                <a:srgbClr val="002060"/>
              </a:solidFill>
            </a:endParaRPr>
          </a:p>
        </p:txBody>
      </p:sp>
      <p:pic>
        <p:nvPicPr>
          <p:cNvPr id="12290" name="Picture 2"/>
          <p:cNvPicPr>
            <a:picLocks noChangeAspect="1" noChangeArrowheads="1"/>
          </p:cNvPicPr>
          <p:nvPr/>
        </p:nvPicPr>
        <p:blipFill>
          <a:blip r:embed="rId2" cstate="print"/>
          <a:srcRect/>
          <a:stretch>
            <a:fillRect/>
          </a:stretch>
        </p:blipFill>
        <p:spPr bwMode="auto">
          <a:xfrm>
            <a:off x="6822602" y="4338541"/>
            <a:ext cx="1951629" cy="2431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588</TotalTime>
  <Words>1243</Words>
  <Application>Microsoft Office PowerPoint</Application>
  <PresentationFormat>Экран (4:3)</PresentationFormat>
  <Paragraphs>212</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Солнцестояние</vt:lpstr>
      <vt:lpstr>Слайд 1</vt:lpstr>
      <vt:lpstr>Слайд 2</vt:lpstr>
      <vt:lpstr>Слайд 3</vt:lpstr>
      <vt:lpstr>Слайд 4</vt:lpstr>
      <vt:lpstr>В</vt:lpstr>
      <vt:lpstr>Слайд 6</vt:lpstr>
      <vt:lpstr>Слайд 7</vt:lpstr>
      <vt:lpstr>В 3 года ребенок может уметь:</vt:lpstr>
      <vt:lpstr>Слайд 9</vt:lpstr>
      <vt:lpstr>В детском саду дети знакомятся с режимом дня, с правилами гигиены, зарядкой, с основами рационального питания</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ВАЖНО!   Родители!</vt:lpstr>
      <vt:lpstr> 1. Ребенок воспринимает инструкцию (задание) и по инструкции выполняет действие, не нужно несколько раз повторять инструкцию.   2. Ребенок не торопится, не суетиться, доводит работу до конца.   3. Ребенок способен работать самостоятельно.   4. Способен оценить качество своей работы (найти ошибки и исправить их).   5. При неудаче не сердится, принимает помощь взрослых, с подсказкой выполняет задание, не отказывается продолжать работу.</vt:lpstr>
      <vt:lpstr>Слайд 24</vt:lpstr>
      <vt:lpstr>ВАЖНО РАЗВИТЬ: Зрительное восприятие Слуховое восприятие Пространственные представления Развитие мелкой моторики Связная речь Множество предметов классификация</vt:lpstr>
      <vt:lpstr>Слайд 26</vt:lpstr>
      <vt:lpstr>Слайд 27</vt:lpstr>
      <vt:lpstr>Чему же необходимо научить ребенка в процессе подготовки к овладению чтением и письмом?  Составлять небольшие рассказы на близкие детям темы;  Составлять рассказ по серии сюжетных картинок;  Участвовать в коллективной беседе, задавать вопросы.  </vt:lpstr>
      <vt:lpstr>Слайд 29</vt:lpstr>
      <vt:lpstr>Трудности  первоклассников в период адаптации</vt:lpstr>
      <vt:lpstr>ВАЖНО!   Родители!</vt:lpstr>
      <vt:lpstr>ВАЖНО!   Родители!</vt:lpstr>
      <vt:lpstr> Самостоятельность , активность, ответственность, мобильность –  качества личности дошкольника, которые  становятся основой для его успешного развития в школе.   </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User</cp:lastModifiedBy>
  <cp:revision>239</cp:revision>
  <dcterms:modified xsi:type="dcterms:W3CDTF">2019-03-31T10:44:34Z</dcterms:modified>
</cp:coreProperties>
</file>