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157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46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71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18.xml" ContentType="application/vnd.openxmlformats-officedocument.theme+xml"/>
  <Override PartName="/ppt/theme/themeOverride1.xml" ContentType="application/vnd.openxmlformats-officedocument.themeOverride+xml"/>
  <Override PartName="/ppt/tableStyles.xml" ContentType="application/vnd.openxmlformats-officedocument.presentationml.tableStyles+xml"/>
  <Override PartName="/ppt/slideLayouts/slideLayout102.xml" ContentType="application/vnd.openxmlformats-officedocument.presentationml.slideLayout+xml"/>
  <Override PartName="/ppt/slideMasters/slideMaster8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Layouts/slideLayout198.xml" ContentType="application/vnd.openxmlformats-officedocument.presentationml.slideLayout+xml"/>
  <Default Extension="xlsx" ContentType="application/vnd.openxmlformats-officedocument.spreadsheetml.sheet"/>
  <Override PartName="/ppt/slideLayouts/slideLayout8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10.xml" ContentType="application/vnd.openxmlformats-officedocument.theme+xml"/>
  <Override PartName="/ppt/slideLayouts/slideLayout187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76.xml" ContentType="application/vnd.openxmlformats-officedocument.presentationml.slideLayout+xml"/>
  <Default Extension="png" ContentType="image/png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90.xml" ContentType="application/vnd.openxmlformats-officedocument.presentationml.slideLayout+xml"/>
  <Override PartName="/ppt/presentation.xml" ContentType="application/vnd.openxmlformats-officedocument.presentationml.presentation.main+xml"/>
  <Override PartName="/ppt/slideMasters/slideMaster16.xml" ContentType="application/vnd.openxmlformats-officedocument.presentationml.slideMaster+xml"/>
  <Override PartName="/ppt/slideLayouts/slideLayout32.xml" ContentType="application/vnd.openxmlformats-officedocument.presentationml.slideLayout+xml"/>
  <Override PartName="/ppt/slideLayouts/slideLayout13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5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theme/theme11.xml" ContentType="application/vnd.openxmlformats-officedocument.theme+xml"/>
  <Override PartName="/ppt/slideLayouts/slideLayout159.xml" ContentType="application/vnd.openxmlformats-officedocument.presentationml.slideLayout+xml"/>
  <Override PartName="/ppt/slideLayouts/slideLayout177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91.xml" ContentType="application/vnd.openxmlformats-officedocument.presentationml.slideLayout+xml"/>
  <Default Extension="rels" ContentType="application/vnd.openxmlformats-package.relationships+xml"/>
  <Override PartName="/ppt/slideMasters/slideMaster17.xml" ContentType="application/vnd.openxmlformats-officedocument.presentationml.slideMaster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theme/theme16.xml" ContentType="application/vnd.openxmlformats-officedocument.theme+xml"/>
  <Override PartName="/ppt/slideMasters/slideMaster13.xml" ContentType="application/vnd.openxmlformats-officedocument.presentationml.slideMaster+xml"/>
  <Override PartName="/ppt/slideLayouts/slideLayout100.xml" ContentType="application/vnd.openxmlformats-officedocument.presentationml.slideLayout+xml"/>
  <Override PartName="/ppt/slideMasters/slideMaster6.xml" ContentType="application/vnd.openxmlformats-officedocument.presentationml.slideMaster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theme/theme12.xml" ContentType="application/vnd.openxmlformats-officedocument.theme+xml"/>
  <Override PartName="/ppt/slideLayouts/slideLayout189.xml" ContentType="application/vnd.openxmlformats-officedocument.presentationml.slideLayou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96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85.xml" ContentType="application/vnd.openxmlformats-officedocument.presentationml.slideLayout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Masters/slideMaster18.xml" ContentType="application/vnd.openxmlformats-officedocument.presentationml.slideMaster+xml"/>
  <Override PartName="/ppt/slideLayouts/slideLayout16.xml" ContentType="application/vnd.openxmlformats-officedocument.presentationml.slideLayout+xml"/>
  <Default Extension="jpeg" ContentType="image/jpeg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Masters/slideMaster14.xml" ContentType="application/vnd.openxmlformats-officedocument.presentationml.slideMaster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30.xml" ContentType="application/vnd.openxmlformats-officedocument.presentationml.slideLayout+xml"/>
  <Override PartName="/ppt/theme/theme17.xml" ContentType="application/vnd.openxmlformats-officedocument.theme+xml"/>
  <Override PartName="/ppt/slideMasters/slideMaster7.xml" ContentType="application/vnd.openxmlformats-officedocument.presentationml.slideMaster+xml"/>
  <Override PartName="/ppt/slideMasters/slideMaster10.xml" ContentType="application/vnd.openxmlformats-officedocument.presentationml.slideMaster+xml"/>
  <Override PartName="/ppt/theme/theme9.xml" ContentType="application/vnd.openxmlformats-officedocument.theme+xml"/>
  <Override PartName="/ppt/theme/theme13.xml" ContentType="application/vnd.openxmlformats-officedocument.theme+xml"/>
  <Override PartName="/ppt/slideLayouts/slideLayout179.xml" ContentType="application/vnd.openxmlformats-officedocument.presentationml.slideLayout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charts/chart2.xml" ContentType="application/vnd.openxmlformats-officedocument.drawingml.chart+xml"/>
  <Override PartName="/ppt/slideLayouts/slideLayout39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64.xml" ContentType="application/vnd.openxmlformats-officedocument.presentationml.slideLayout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Masters/slideMaster15.xml" ContentType="application/vnd.openxmlformats-officedocument.presentationml.slideMaster+xml"/>
  <Override PartName="/ppt/slides/slide10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4.xml" ContentType="application/vnd.openxmlformats-officedocument.them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94.xml" ContentType="application/vnd.openxmlformats-officedocument.presentationml.slideLayout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50.xml" ContentType="application/vnd.openxmlformats-officedocument.presentationml.slideLayout+xml"/>
  <Override PartName="/ppt/theme/theme19.xml" ContentType="application/vnd.openxmlformats-officedocument.theme+xml"/>
  <Override PartName="/ppt/theme/themeOverride2.xml" ContentType="application/vnd.openxmlformats-officedocument.themeOverride+xml"/>
  <Override PartName="/ppt/slideLayouts/slideLayout50.xml" ContentType="application/vnd.openxmlformats-officedocument.presentationml.slideLayout+xml"/>
  <Override PartName="/ppt/slideMasters/slideMaster9.xml" ContentType="application/vnd.openxmlformats-officedocument.presentationml.slideMaster+xml"/>
  <Override PartName="/ppt/slideMasters/slideMaster12.xml" ContentType="application/vnd.openxmlformats-officedocument.presentationml.slideMaster+xml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  <p:sldMasterId id="2147483708" r:id="rId6"/>
    <p:sldMasterId id="2147483720" r:id="rId7"/>
    <p:sldMasterId id="2147483732" r:id="rId8"/>
    <p:sldMasterId id="2147483744" r:id="rId9"/>
    <p:sldMasterId id="2147483756" r:id="rId10"/>
    <p:sldMasterId id="2147483768" r:id="rId11"/>
    <p:sldMasterId id="2147483780" r:id="rId12"/>
    <p:sldMasterId id="2147483792" r:id="rId13"/>
    <p:sldMasterId id="2147483804" r:id="rId14"/>
    <p:sldMasterId id="2147483816" r:id="rId15"/>
    <p:sldMasterId id="2147483828" r:id="rId16"/>
    <p:sldMasterId id="2147483840" r:id="rId17"/>
    <p:sldMasterId id="2147483852" r:id="rId18"/>
  </p:sldMasterIdLst>
  <p:notesMasterIdLst>
    <p:notesMasterId r:id="rId36"/>
  </p:notesMasterIdLst>
  <p:sldIdLst>
    <p:sldId id="256" r:id="rId19"/>
    <p:sldId id="257" r:id="rId20"/>
    <p:sldId id="258" r:id="rId21"/>
    <p:sldId id="259" r:id="rId22"/>
    <p:sldId id="260" r:id="rId23"/>
    <p:sldId id="261" r:id="rId24"/>
    <p:sldId id="262" r:id="rId25"/>
    <p:sldId id="263" r:id="rId26"/>
    <p:sldId id="264" r:id="rId27"/>
    <p:sldId id="265" r:id="rId28"/>
    <p:sldId id="266" r:id="rId29"/>
    <p:sldId id="267" r:id="rId30"/>
    <p:sldId id="268" r:id="rId31"/>
    <p:sldId id="269" r:id="rId32"/>
    <p:sldId id="270" r:id="rId33"/>
    <p:sldId id="271" r:id="rId34"/>
    <p:sldId id="272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868" autoAdjust="0"/>
  </p:normalViewPr>
  <p:slideViewPr>
    <p:cSldViewPr snapToGrid="0"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notesMaster" Target="notesMasters/notesMaster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Office_Excel2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Мониторинг освоения ООП младший</a:t>
            </a:r>
            <a:r>
              <a:rPr lang="ru-RU" baseline="0"/>
              <a:t> </a:t>
            </a:r>
            <a:r>
              <a:rPr lang="ru-RU"/>
              <a:t> дошкольный возраст (Начало года) </a:t>
            </a:r>
            <a:r>
              <a:rPr lang="ru-RU" baseline="0"/>
              <a:t> </a:t>
            </a:r>
            <a:endParaRPr lang="ru-RU"/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сформировано 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cat>
            <c:strRef>
              <c:f>Лист1!$A$2:$A$6</c:f>
              <c:strCache>
                <c:ptCount val="5"/>
                <c:pt idx="0">
                  <c:v>социально - коммуникативное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художественно - 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</c:v>
                </c:pt>
                <c:pt idx="3">
                  <c:v>0.2</c:v>
                </c:pt>
                <c:pt idx="4">
                  <c:v>0.60000000000000064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9E-448A-8C0E-BC7A977CF19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сформировано средне 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cat>
            <c:strRef>
              <c:f>Лист1!$A$2:$A$6</c:f>
              <c:strCache>
                <c:ptCount val="5"/>
                <c:pt idx="0">
                  <c:v>социально - коммуникативное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художественно - 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0.60000000000000064</c:v>
                </c:pt>
                <c:pt idx="1">
                  <c:v>0.60000000000000064</c:v>
                </c:pt>
                <c:pt idx="2">
                  <c:v>1</c:v>
                </c:pt>
                <c:pt idx="3">
                  <c:v>0.8</c:v>
                </c:pt>
                <c:pt idx="4">
                  <c:v>0.4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99E-448A-8C0E-BC7A977CF19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сформировано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cat>
            <c:strRef>
              <c:f>Лист1!$A$2:$A$6</c:f>
              <c:strCache>
                <c:ptCount val="5"/>
                <c:pt idx="0">
                  <c:v>социально - коммуникативное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художественно - 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0.2</c:v>
                </c:pt>
                <c:pt idx="1">
                  <c:v>0.2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599E-448A-8C0E-BC7A977CF198}"/>
            </c:ext>
          </c:extLst>
        </c:ser>
        <c:dLbls/>
        <c:shape val="box"/>
        <c:axId val="141910784"/>
        <c:axId val="141912320"/>
        <c:axId val="0"/>
      </c:bar3DChart>
      <c:catAx>
        <c:axId val="14191078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1912320"/>
        <c:crosses val="autoZero"/>
        <c:auto val="1"/>
        <c:lblAlgn val="ctr"/>
        <c:lblOffset val="100"/>
      </c:catAx>
      <c:valAx>
        <c:axId val="1419123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one"/>
        <c:crossAx val="1419107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Мониторинг</a:t>
            </a:r>
            <a:r>
              <a:rPr lang="ru-RU" baseline="0"/>
              <a:t> освоения ООП младший  дошкольный возраст (Конец года)</a:t>
            </a:r>
            <a:endParaRPr lang="ru-RU"/>
          </a:p>
        </c:rich>
      </c:tx>
      <c:layout/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сформировано 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cat>
            <c:strRef>
              <c:f>Лист1!$A$2:$A$6</c:f>
              <c:strCache>
                <c:ptCount val="5"/>
                <c:pt idx="0">
                  <c:v>социально - коммуникативное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художественно- 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Лист1!$B$2:$B$6</c:f>
              <c:numCache>
                <c:formatCode>0%</c:formatCode>
                <c:ptCount val="5"/>
                <c:pt idx="0">
                  <c:v>0.67000000000000204</c:v>
                </c:pt>
                <c:pt idx="1">
                  <c:v>0.5</c:v>
                </c:pt>
                <c:pt idx="2">
                  <c:v>0</c:v>
                </c:pt>
                <c:pt idx="3">
                  <c:v>0.33000000000000101</c:v>
                </c:pt>
                <c:pt idx="4">
                  <c:v>0.67000000000000204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92C-472A-BFAB-D76C99ECF139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сформировано средне </c:v>
                </c:pt>
              </c:strCache>
            </c:strRef>
          </c:tx>
          <c:spPr>
            <a:solidFill>
              <a:srgbClr val="FFFF00"/>
            </a:solidFill>
            <a:ln>
              <a:noFill/>
            </a:ln>
            <a:effectLst/>
            <a:sp3d/>
          </c:spPr>
          <c:cat>
            <c:strRef>
              <c:f>Лист1!$A$2:$A$6</c:f>
              <c:strCache>
                <c:ptCount val="5"/>
                <c:pt idx="0">
                  <c:v>социально - коммуникативное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художественно- 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Лист1!$C$2:$C$6</c:f>
              <c:numCache>
                <c:formatCode>0%</c:formatCode>
                <c:ptCount val="5"/>
                <c:pt idx="0">
                  <c:v>0.17</c:v>
                </c:pt>
                <c:pt idx="1">
                  <c:v>0.5</c:v>
                </c:pt>
                <c:pt idx="2">
                  <c:v>1</c:v>
                </c:pt>
                <c:pt idx="3">
                  <c:v>0.67000000000000204</c:v>
                </c:pt>
                <c:pt idx="4">
                  <c:v>0.33000000000000101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92C-472A-BFAB-D76C99ECF13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не сформировано 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  <a:sp3d/>
          </c:spPr>
          <c:cat>
            <c:strRef>
              <c:f>Лист1!$A$2:$A$6</c:f>
              <c:strCache>
                <c:ptCount val="5"/>
                <c:pt idx="0">
                  <c:v>социально - коммуникативное</c:v>
                </c:pt>
                <c:pt idx="1">
                  <c:v>познавательное</c:v>
                </c:pt>
                <c:pt idx="2">
                  <c:v>речевое</c:v>
                </c:pt>
                <c:pt idx="3">
                  <c:v>художественно- эстетическое</c:v>
                </c:pt>
                <c:pt idx="4">
                  <c:v>физическое</c:v>
                </c:pt>
              </c:strCache>
            </c:strRef>
          </c:cat>
          <c:val>
            <c:numRef>
              <c:f>Лист1!$D$2:$D$6</c:f>
              <c:numCache>
                <c:formatCode>0%</c:formatCode>
                <c:ptCount val="5"/>
                <c:pt idx="0">
                  <c:v>0.16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992C-472A-BFAB-D76C99ECF139}"/>
            </c:ext>
          </c:extLst>
        </c:ser>
        <c:dLbls/>
        <c:shape val="box"/>
        <c:axId val="180124672"/>
        <c:axId val="180142848"/>
        <c:axId val="0"/>
      </c:bar3DChart>
      <c:catAx>
        <c:axId val="18012467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0142848"/>
        <c:crosses val="autoZero"/>
        <c:auto val="1"/>
        <c:lblAlgn val="ctr"/>
        <c:lblOffset val="100"/>
      </c:catAx>
      <c:valAx>
        <c:axId val="18014284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one"/>
        <c:crossAx val="1801246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58755E-0F34-4331-BB00-9F9979EAB8E5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C83E96-4850-4BD3-9CDB-19AAD1F658A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00252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83E96-4850-4BD3-9CDB-19AAD1F658AF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852976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83E96-4850-4BD3-9CDB-19AAD1F658AF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5673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83E96-4850-4BD3-9CDB-19AAD1F658A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8771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42A58E-4C3B-4DEC-91DC-073992429AE2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72895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C83E96-4850-4BD3-9CDB-19AAD1F658A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57963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238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935885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561431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812064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5858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4709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52547314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47791009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488003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38451208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7292459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7553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097688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5998650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38664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796156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73717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515308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180997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1404313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2541360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7839720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2760370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4144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977780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9240389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425162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9674142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3376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660007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0792574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421951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0839468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9534722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426400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39822471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71157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677241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647960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1121633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5304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278841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5306340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7580037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508314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3761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868187313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88864978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9486522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2490806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9567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7830552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827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4285718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918192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21583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5424254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755302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644071945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565837527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494034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128062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0993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219481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509510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67179656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19961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2079201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7092347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543313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334587592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571967168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2749667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2474068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21511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11709789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06006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05085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524977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15080230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5442277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2251727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672714852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108841350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83803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67714377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1090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07908340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67514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126909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635521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747386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90917713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5732475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650949186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8822929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0950025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585581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38995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431981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68247701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1795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156610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8706757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90723828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7478899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966486107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287953453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18777416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8467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1231576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1916595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097080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5536039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79139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683811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63126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460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585917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468522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31284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909109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0940873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83961658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683100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8993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6793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259361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9418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242094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022057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45140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024724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4252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65273044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89660694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34420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299737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150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095322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0684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286270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9213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85705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9826580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1837952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9767380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7031726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89493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306974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93403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667335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9435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1950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623902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582430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431540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5384851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89791660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18681160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284277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44824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224466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011285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3867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198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19195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16236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039412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793453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09233582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37396380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115700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6122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1304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498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079273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245847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57482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915739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70249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668982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227095316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89864647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4724560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8015859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5851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3"/>
            <a:ext cx="6803136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89070" y="1341256"/>
            <a:ext cx="116586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DDA51639-B2D6-4652-B8C3-1B4C224A7BAF}" type="datetimeFigureOut">
              <a:rPr lang="en-US" dirty="0">
                <a:solidFill>
                  <a:prstClr val="black"/>
                </a:solidFill>
              </a:rPr>
              <a:pPr/>
              <a:t>5/15/2023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090422" y="5211060"/>
            <a:ext cx="4429125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549705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3615024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615034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67730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5850" y="1411615"/>
            <a:ext cx="69723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851910" y="1267730"/>
            <a:ext cx="144018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937635" y="1267731"/>
            <a:ext cx="126873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91356" y="1344502"/>
            <a:ext cx="116586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C44961B7-6B89-48AB-966F-622E2788EECC}" type="datetimeFigureOut">
              <a:rPr lang="ru-RU" dirty="0">
                <a:solidFill>
                  <a:prstClr val="black"/>
                </a:solidFill>
              </a:rPr>
              <a:pPr/>
              <a:t>15.05.2023</a:t>
            </a:fld>
            <a:endParaRPr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90165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71438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010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7740" y="2103120"/>
            <a:ext cx="356616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9746393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38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386" y="2755898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80026" y="2074334"/>
            <a:ext cx="356616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59217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964537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00359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237744"/>
            <a:ext cx="6398514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4350" y="609600"/>
            <a:ext cx="58293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223002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023382929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237744"/>
            <a:ext cx="219456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237744"/>
            <a:ext cx="6398514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AB334A90-EB03-42F3-8859-2C2B2724C058}" type="datetimeFigureOut">
              <a:rPr lang="en-US" dirty="0"/>
              <a:pPr/>
              <a:t>5/15/2023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227064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868160" y="374904"/>
            <a:ext cx="198882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6558901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3022357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8184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8C17B-87ED-4EBC-84FC-F8451A0BF51F}" type="datetimeFigureOut">
              <a:rPr lang="ru-RU" smtClean="0"/>
              <a:pPr/>
              <a:t>15.05.2023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0F6078-5428-48FD-8F0D-01B92AE51F3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8433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9677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098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785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0577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1287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034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79727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93546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4508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0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993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7409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7521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79298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411370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71888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237744"/>
            <a:ext cx="8791956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0100" y="642594"/>
            <a:ext cx="75438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0100" y="2103120"/>
            <a:ext cx="75438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5740" y="6307672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CBC48EC7-AF6A-48D3-8284-14BACBEBDD84}" type="datetimeFigureOut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5/15/2023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17470" y="6307672"/>
            <a:ext cx="390906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52410" y="6307672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defTabSz="457200"/>
            <a:fld id="{4FAB73BC-B049-4115-A692-8D63A059BFB8}" type="slidenum">
              <a:rPr 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 defTabSz="457200"/>
              <a:t>‹#›</a:t>
            </a:fld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895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8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7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9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4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0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59" y="2458193"/>
            <a:ext cx="7243892" cy="138491"/>
          </a:xfrm>
        </p:spPr>
        <p:txBody>
          <a:bodyPr/>
          <a:lstStyle/>
          <a:p>
            <a:r>
              <a:rPr lang="ru-RU" sz="3600" b="1" dirty="0">
                <a:solidFill>
                  <a:srgbClr val="00B050"/>
                </a:solidFill>
              </a:rPr>
              <a:t>МБДОУ № 15 «СКАЗКА»</a:t>
            </a: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3600" b="1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4000" b="1" u="sng" dirty="0">
                <a:solidFill>
                  <a:srgbClr val="FF0000"/>
                </a:solidFill>
              </a:rPr>
              <a:t>Родительское</a:t>
            </a:r>
            <a:r>
              <a:rPr lang="ru-RU" sz="4000" b="1" dirty="0">
                <a:solidFill>
                  <a:srgbClr val="FF0000"/>
                </a:solidFill>
              </a:rPr>
              <a:t> собрание</a:t>
            </a:r>
            <a:r>
              <a:rPr lang="ru-RU" sz="6600" dirty="0">
                <a:solidFill>
                  <a:schemeClr val="accent3">
                    <a:lumMod val="75000"/>
                  </a:schemeClr>
                </a:solidFill>
              </a:rPr>
              <a:t/>
            </a:r>
            <a:br>
              <a:rPr lang="ru-RU" sz="6600" dirty="0">
                <a:solidFill>
                  <a:schemeClr val="accent3">
                    <a:lumMod val="75000"/>
                  </a:schemeClr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средняя </a:t>
            </a:r>
            <a:r>
              <a:rPr lang="ru-RU" sz="2400" b="1" i="1" dirty="0">
                <a:solidFill>
                  <a:schemeClr val="tx1"/>
                </a:solidFill>
              </a:rPr>
              <a:t>группа №</a:t>
            </a:r>
            <a:r>
              <a:rPr sz="2400" b="1" i="1" dirty="0">
                <a:solidFill>
                  <a:schemeClr val="tx1"/>
                </a:solidFill>
              </a:rPr>
              <a:t>2</a:t>
            </a:r>
            <a:r>
              <a:rPr lang="ru-RU" sz="2400" b="1" i="1" dirty="0">
                <a:solidFill>
                  <a:schemeClr val="tx1"/>
                </a:solidFill>
              </a:rPr>
              <a:t> «</a:t>
            </a:r>
            <a:r>
              <a:rPr lang="ru-RU" sz="2400" b="1" i="1" dirty="0">
                <a:solidFill>
                  <a:srgbClr val="7030A0"/>
                </a:solidFill>
              </a:rPr>
              <a:t>КАРАНДАШИ</a:t>
            </a:r>
            <a:r>
              <a:rPr lang="ru-RU" sz="2400" b="1" i="1" dirty="0">
                <a:solidFill>
                  <a:schemeClr val="tx1"/>
                </a:solidFill>
              </a:rPr>
              <a:t>»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23157" y="4742303"/>
            <a:ext cx="3811199" cy="352211"/>
          </a:xfrm>
        </p:spPr>
        <p:txBody>
          <a:bodyPr>
            <a:normAutofit fontScale="77500" lnSpcReduction="20000"/>
          </a:bodyPr>
          <a:lstStyle/>
          <a:p>
            <a:r>
              <a:rPr lang="ru-RU" sz="2000" b="1" i="1" dirty="0"/>
              <a:t>Конец учебного  2022-2023 года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1391" y="3847587"/>
            <a:ext cx="2744331" cy="143370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295417541"/>
      </p:ext>
    </p:extLst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0634" y="1222144"/>
            <a:ext cx="8597735" cy="1371600"/>
          </a:xfrm>
        </p:spPr>
        <p:txBody>
          <a:bodyPr>
            <a:normAutofit fontScale="90000"/>
          </a:bodyPr>
          <a:lstStyle/>
          <a:p>
            <a:r>
              <a:rPr lang="ru-RU" sz="3100" b="1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imes New Roman" panose="02020603050405020304" pitchFamily="18" charset="0"/>
              </a:rPr>
              <a:t>Диаграмма  сравнения освоение ООП ДО по образовательным областям за  2022-2023 уч. год</a:t>
            </a:r>
            <a:r>
              <a:rPr lang="ru-RU" sz="36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/>
            </a:r>
            <a:br>
              <a:rPr lang="ru-RU" sz="36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</a:br>
            <a:r>
              <a:rPr lang="ru-RU" sz="4000" b="1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ru-RU" sz="40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/>
            </a:r>
            <a:br>
              <a:rPr lang="ru-RU" sz="40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</a:br>
            <a:r>
              <a:rPr lang="ru-RU" sz="4000" b="1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> </a:t>
            </a:r>
            <a:r>
              <a:rPr lang="ru-RU" sz="40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  <a:t/>
            </a:r>
            <a:br>
              <a:rPr lang="ru-RU" sz="4000" kern="150" dirty="0">
                <a:latin typeface="Times New Roman" panose="02020603050405020304" pitchFamily="18" charset="0"/>
                <a:ea typeface="Lucida Sans Unicode" panose="020B0602030504020204" pitchFamily="34" charset="0"/>
                <a:cs typeface="Tahoma" panose="020B0604030504040204" pitchFamily="34" charset="0"/>
              </a:rPr>
            </a:br>
            <a:endParaRPr lang="ru-RU" dirty="0"/>
          </a:p>
        </p:txBody>
      </p:sp>
      <p:graphicFrame>
        <p:nvGraphicFramePr>
          <p:cNvPr id="7" name="Диаграмма 6"/>
          <p:cNvGraphicFramePr/>
          <p:nvPr>
            <p:extLst>
              <p:ext uri="{D42A27DB-BD31-4B8C-83A1-F6EECF244321}">
                <p14:modId xmlns:p14="http://schemas.microsoft.com/office/powerpoint/2010/main" xmlns="" val="3900438484"/>
              </p:ext>
            </p:extLst>
          </p:nvPr>
        </p:nvGraphicFramePr>
        <p:xfrm>
          <a:off x="427512" y="2142983"/>
          <a:ext cx="3985649" cy="3165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xmlns="" val="519462316"/>
              </p:ext>
            </p:extLst>
          </p:nvPr>
        </p:nvGraphicFramePr>
        <p:xfrm>
          <a:off x="4607626" y="2113809"/>
          <a:ext cx="4100240" cy="32182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17273583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36234" y="382877"/>
            <a:ext cx="9956800" cy="508918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Физическое развитие. 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9689" y="891795"/>
            <a:ext cx="8854311" cy="482453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Каждый день проводились: зарядка, дыхательные упражнения, подвижные игры, прогулки, 3 занятия в неделю физической культуры и одно игровое на площадке. На конец года стоит отметить, что дети физически развиваются, с желанием двигаются, с интересом выполняют разнообразные физические упражнения. В соответствии с возрастными возможностями у них развивается координация движений, способны быстро реагировать на сигналы, переключаться с одного движения на другое.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Задание на лето - больше игр с мячами (бросание мяча вниз, вверх, об пол, ловля мяча, метание на дальность).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1140355">
            <a:off x="5462305" y="4985887"/>
            <a:ext cx="3283062" cy="1914928"/>
          </a:xfrm>
          <a:prstGeom prst="teardrop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081240124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01881" y="485815"/>
            <a:ext cx="4178098" cy="6183227"/>
          </a:xfrm>
        </p:spPr>
        <p:txBody>
          <a:bodyPr>
            <a:normAutofit fontScale="85000" lnSpcReduction="20000"/>
          </a:bodyPr>
          <a:lstStyle/>
          <a:p>
            <a:r>
              <a:rPr lang="ru-RU" sz="2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Познавательное развитие.</a:t>
            </a:r>
            <a:endParaRPr lang="ru-RU" sz="22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научились классифицировать предметы по цвету, размеру, форме. Различают цифры, знают дни недели, части суток. Называют шар и куб, различные виды линий, знают и используют детали строительного материала. Узнают и называют домашних и диких животных, их детенышей. Различают овощи, фрукты. Имеют элементарные представления о природных сезонных явлениях, понимают обобщающие слова: игрушки, одежда, обувь, мебель, посуда; различают по цвету, вкусу, величине и форме овощи, фрукты.</a:t>
            </a:r>
            <a:endParaRPr lang="ru-RU" sz="2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6" name="Объект 2"/>
          <p:cNvSpPr txBox="1">
            <a:spLocks/>
          </p:cNvSpPr>
          <p:nvPr/>
        </p:nvSpPr>
        <p:spPr>
          <a:xfrm>
            <a:off x="4322618" y="330387"/>
            <a:ext cx="6096000" cy="6741368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457200">
              <a:buClr>
                <a:srgbClr val="1CADE4"/>
              </a:buClr>
              <a:buNone/>
            </a:pPr>
            <a:endParaRPr lang="ru-RU" sz="2600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41236" y="485815"/>
            <a:ext cx="4120737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Речевое развитие.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45720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начало года стояла задача: правильно произносить слова. У большинства детей получается, но здесь все индивидуально. Почти все правильно по аналогии образовывают существительные, употребляют в речи прилагательные, глаголы. Слушают доступные по содержанию стихи, сказки, рассказы.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457200"/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Рассматривают иллюстрации в знакомых книжках; узнают и называют героев. Но вот составление рассказа по картине самостоятельно, пересказывать сказки, задавать вопросы по картине желает лучшего, поэтому эти критерии западают.</a:t>
            </a:r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0873810"/>
      </p:ext>
    </p:extLst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3141" y="2874172"/>
            <a:ext cx="4500859" cy="508918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Художественно-эстетическое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развитие.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Важное направление в развитие детей, как говорят ученые «Ум детей на кончиках пальцев». Наши дети любят лепить, рисовать. Они знают и различают цвета. Умеют раскатывать комок пластилина прямыми и круговыми движениями кистей рук, составляют предметы состоящие из частей; отламывать от большого комка пластилина маленькие комочки, сплющивают их ладонями; соединять концы раскатанной палочки, плотно прижимая их друг к другу. Затрудняются дети смешивать краски, рисовать крупно, на всем листе бумаги. У многих детей при работе с красками получаются неаккуратные работы. Они стараются сделать быстро и от этого небрежная работа.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31009" y="260695"/>
            <a:ext cx="4536263" cy="5416957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Социально-коммуникативное развитие.</a:t>
            </a:r>
            <a:endParaRPr lang="ru-RU" sz="2000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Дети могут поделиться информацией, пожаловаться на неудобство (замерз, устал)и действия сверстника (отнимает, проявить заботу (спросить, что случилось)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Сопровождают речью игровые и бытовые действия. Дети с удовольствием играют в дидактические, развивающие игры. Овладели навыками сюжетной игры.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конец учебного года показатели хорошие, выше среднего, но обратить внимание надо на усвоение норм принятых в обществе (Разговаривать спокойно, не громко, стараться не толкаться, проявлять заботу).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sz="2400" dirty="0"/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57240" y="5446107"/>
            <a:ext cx="2510032" cy="1411893"/>
          </a:xfrm>
        </p:spPr>
      </p:pic>
    </p:spTree>
    <p:extLst>
      <p:ext uri="{BB962C8B-B14F-4D97-AF65-F5344CB8AC3E}">
        <p14:creationId xmlns:p14="http://schemas.microsoft.com/office/powerpoint/2010/main" xmlns="" val="2575627246"/>
      </p:ext>
    </p:extLst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60077" y="437266"/>
            <a:ext cx="9956800" cy="5089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Заключение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85009" y="1001456"/>
            <a:ext cx="8538358" cy="4064257"/>
          </a:xfrm>
        </p:spPr>
        <p:txBody>
          <a:bodyPr/>
          <a:lstStyle/>
          <a:p>
            <a:r>
              <a:rPr lang="ru-RU" dirty="0"/>
              <a:t>Не судите о развитии своего ребенка строго, не сравнивайте его с другими </a:t>
            </a:r>
            <a:r>
              <a:rPr lang="ru-RU" dirty="0" smtClean="0"/>
              <a:t>детьми;</a:t>
            </a:r>
          </a:p>
          <a:p>
            <a:r>
              <a:rPr lang="ru-RU" dirty="0" smtClean="0"/>
              <a:t>поддерживайте </a:t>
            </a:r>
            <a:r>
              <a:rPr lang="ru-RU" dirty="0"/>
              <a:t>ребенка в его стремлениях и действиях и тогда развитие его пойдет быстрее! 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                               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27" name="Picture 3" descr="C:\Users\Alex\Desktop\Катя дет.сад+аппо\картики дети с книгой\information_items_537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87369" y="4322220"/>
            <a:ext cx="3968441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lex\Desktop\Катя дет.сад+аппо\картики дети с книгой\hudozhni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0010" y="2741991"/>
            <a:ext cx="2695699" cy="20149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lex\Desktop\Катя дет.сад+аппо\картики дети с книгой\1423554636_vopro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84279" y="2211305"/>
            <a:ext cx="3443971" cy="21109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99051183"/>
      </p:ext>
    </p:extLst>
  </p:cSld>
  <p:clrMapOvr>
    <a:masterClrMapping/>
  </p:clrMapOvr>
  <p:transition>
    <p:strips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88640" y="548680"/>
            <a:ext cx="112332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endParaRPr lang="ru-RU" b="1" dirty="0">
              <a:solidFill>
                <a:srgbClr val="1485A4">
                  <a:lumMod val="50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706467" y="426063"/>
            <a:ext cx="35920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457200"/>
            <a:r>
              <a:rPr lang="ru-RU" sz="3200" b="1" dirty="0">
                <a:ln w="22225">
                  <a:solidFill>
                    <a:srgbClr val="2683C6"/>
                  </a:solidFill>
                  <a:prstDash val="solid"/>
                </a:ln>
                <a:solidFill>
                  <a:srgbClr val="2683C6">
                    <a:lumMod val="40000"/>
                    <a:lumOff val="60000"/>
                  </a:srgbClr>
                </a:solidFill>
                <a:latin typeface="Times New Roman" pitchFamily="18" charset="0"/>
                <a:cs typeface="Times New Roman" pitchFamily="18" charset="0"/>
              </a:rPr>
              <a:t>Коротко о разном</a:t>
            </a:r>
            <a:r>
              <a:rPr lang="ru-RU" sz="3200" b="1" dirty="0">
                <a:solidFill>
                  <a:srgbClr val="1485A4">
                    <a:lumMod val="75000"/>
                  </a:srgb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rgbClr val="1485A4">
                  <a:lumMod val="7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15640" y="1964238"/>
            <a:ext cx="5855228" cy="4529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457200"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Благодарность родителям средней 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группы «КАРАНДАШИ»</a:t>
            </a:r>
          </a:p>
          <a:p>
            <a:pPr defTabSz="457200"/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L="285750" indent="-285750" defTabSz="457200">
              <a:buFont typeface="Wingdings" pitchFamily="2" charset="2"/>
              <a:buChar char="ü"/>
            </a:pPr>
            <a:r>
              <a:rPr lang="ru-RU" sz="2000" dirty="0">
                <a:solidFill>
                  <a:prstClr val="black"/>
                </a:solidFill>
                <a:latin typeface="Arial Black" panose="020B0A04020102020204" pitchFamily="34" charset="0"/>
              </a:rPr>
              <a:t>За активное участие в воспитательно образовательной деятельности детей, жизни детского сада и группы;</a:t>
            </a:r>
          </a:p>
          <a:p>
            <a:pPr defTabSz="457200"/>
            <a:endParaRPr lang="ru-RU" sz="2000" dirty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</a:endParaRPr>
          </a:p>
          <a:p>
            <a:pPr marL="285750" indent="-285750" defTabSz="457200">
              <a:buFont typeface="Wingdings" pitchFamily="2" charset="2"/>
              <a:buChar char="ü"/>
            </a:pP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за активное участие в </a:t>
            </a:r>
            <a:r>
              <a:rPr lang="ru-RU" sz="2000" b="1" dirty="0" smtClean="0">
                <a:solidFill>
                  <a:prstClr val="black"/>
                </a:solidFill>
                <a:latin typeface="Arial" panose="020B0604020202020204" pitchFamily="34" charset="0"/>
              </a:rPr>
              <a:t>мероприятиях</a:t>
            </a:r>
            <a:r>
              <a:rPr lang="ru-RU" sz="2000" b="1" dirty="0">
                <a:solidFill>
                  <a:prstClr val="black"/>
                </a:solidFill>
                <a:latin typeface="Arial" panose="020B0604020202020204" pitchFamily="34" charset="0"/>
              </a:rPr>
              <a:t>, конкурсах,  различных праздниках, за помощь в благоустройстве группы и площадке.</a:t>
            </a:r>
          </a:p>
          <a:p>
            <a:pPr algn="ctr" defTabSz="457200">
              <a:spcBef>
                <a:spcPts val="1000"/>
              </a:spcBef>
              <a:buClr>
                <a:srgbClr val="A53010"/>
              </a:buClr>
            </a:pPr>
            <a:r>
              <a:rPr lang="ru-RU" sz="20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2022 – 2023 учебный год</a:t>
            </a:r>
          </a:p>
          <a:p>
            <a:pPr marL="285750" indent="-285750" defTabSz="457200">
              <a:buFont typeface="Wingdings" pitchFamily="2" charset="2"/>
              <a:buChar char="ü"/>
            </a:pP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95236"/>
            <a:ext cx="3015640" cy="34918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6" name="Прямоугольник 5"/>
          <p:cNvSpPr/>
          <p:nvPr/>
        </p:nvSpPr>
        <p:spPr>
          <a:xfrm>
            <a:off x="1462249" y="918013"/>
            <a:ext cx="60805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800" b="1" kern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3E8853">
                      <a:lumMod val="60000"/>
                      <a:lumOff val="40000"/>
                    </a:srgbClr>
                  </a:outerShdw>
                </a:effectLst>
                <a:latin typeface="Bookman Old Style" panose="02050604050505020204" pitchFamily="18" charset="0"/>
              </a:rPr>
              <a:t>БЛАГОДАРНОСТЬ</a:t>
            </a:r>
            <a:endParaRPr lang="ru-RU" b="1" kern="0" dirty="0">
              <a:ln w="9525">
                <a:solidFill>
                  <a:prstClr val="white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rgbClr val="3E8853">
                    <a:lumMod val="60000"/>
                    <a:lumOff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729838"/>
      </p:ext>
    </p:extLst>
  </p:cSld>
  <p:clrMapOvr>
    <a:masterClrMapping/>
  </p:clrMapOvr>
  <p:transition>
    <p:zoom dir="in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6901" y="356260"/>
            <a:ext cx="8225194" cy="589016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637849627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50382" y="1714298"/>
            <a:ext cx="9070848" cy="2587752"/>
          </a:xfrm>
        </p:spPr>
        <p:txBody>
          <a:bodyPr/>
          <a:lstStyle/>
          <a:p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b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внимание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135968" y="4081699"/>
            <a:ext cx="4008032" cy="2675361"/>
          </a:xfrm>
          <a:prstGeom prst="teardrop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81411104"/>
      </p:ext>
    </p:extLst>
  </p:cSld>
  <p:clrMapOvr>
    <a:masterClrMapping/>
  </p:clrMapOvr>
  <p:transition spd="med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1257" y="763033"/>
            <a:ext cx="8787741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20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Итоговое родительское собрание в средней группе: </a:t>
            </a:r>
          </a:p>
          <a:p>
            <a:pPr algn="ctr" defTabSz="45720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«Чему мы научились за год»(подведение итогов) </a:t>
            </a:r>
          </a:p>
          <a:p>
            <a:pPr algn="ctr" defTabSz="457200"/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Участники собрание: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defTabSz="457200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воспитатели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заведующая, родители.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45720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подведение итогов образовательной деятельности.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45720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познакомить родителей с достижениями и успехами их детей; подвести итоги совместной деятельности воспитателя, детей и родителей.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defTabSz="457200"/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Материалы: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приветствие, презентация, вручение грамот, консультация, памятки, планы на новый учебный год.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521533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4294967295"/>
          </p:nvPr>
        </p:nvSpPr>
        <p:spPr>
          <a:xfrm>
            <a:off x="2636323" y="4346369"/>
            <a:ext cx="6317673" cy="2208810"/>
          </a:xfrm>
          <a:solidFill>
            <a:schemeClr val="bg2">
              <a:lumMod val="90000"/>
            </a:schemeClr>
          </a:solidFill>
          <a:ln>
            <a:solidFill>
              <a:schemeClr val="tx2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ВОЗРАСТ детей   от 3 л. 6 мес.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4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л. 5м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    </a:t>
            </a: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списочный 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состав – 14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н.г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/ 14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к.г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/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              мальчиков – 8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н.г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. / 8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к.г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.</a:t>
            </a:r>
            <a:b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</a:b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                         девочек – 6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н.г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. / 6 </a:t>
            </a:r>
            <a:r>
              <a:rPr lang="ru-RU" sz="2400" b="1" dirty="0" err="1">
                <a:solidFill>
                  <a:schemeClr val="accent1">
                    <a:lumMod val="50000"/>
                  </a:schemeClr>
                </a:solidFill>
                <a:latin typeface="+mj-lt"/>
              </a:rPr>
              <a:t>к.г</a:t>
            </a: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.</a:t>
            </a:r>
            <a:endParaRPr lang="ru-RU" sz="24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51944" y="499669"/>
            <a:ext cx="4843215" cy="2314783"/>
          </a:xfr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normAutofit/>
          </a:bodyPr>
          <a:lstStyle/>
          <a:p>
            <a:r>
              <a:rPr lang="ru-RU" sz="2000" i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000" i="1" dirty="0">
                <a:solidFill>
                  <a:schemeClr val="bg1"/>
                </a:solidFill>
                <a:latin typeface="+mn-lt"/>
              </a:rPr>
            </a:br>
            <a:r>
              <a:rPr lang="ru-RU" sz="2000" i="1" dirty="0">
                <a:solidFill>
                  <a:schemeClr val="bg1"/>
                </a:solidFill>
                <a:latin typeface="+mn-lt"/>
              </a:rPr>
              <a:t>Воспитатели: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000" b="1" i="1" dirty="0">
                <a:solidFill>
                  <a:schemeClr val="bg1"/>
                </a:solidFill>
                <a:latin typeface="+mn-lt"/>
              </a:rPr>
            </a:br>
            <a:r>
              <a:rPr lang="ru-RU" sz="2200" b="1" i="1" dirty="0">
                <a:solidFill>
                  <a:schemeClr val="bg1"/>
                </a:solidFill>
                <a:latin typeface="+mn-lt"/>
              </a:rPr>
              <a:t>Глазырина Наталья Сергеевна</a:t>
            </a:r>
            <a:br>
              <a:rPr lang="ru-RU" sz="2200" b="1" i="1" dirty="0">
                <a:solidFill>
                  <a:schemeClr val="bg1"/>
                </a:solidFill>
                <a:latin typeface="+mn-lt"/>
              </a:rPr>
            </a:br>
            <a:r>
              <a:rPr lang="ru-RU" sz="2200" b="1" i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200" b="1" i="1" dirty="0">
                <a:solidFill>
                  <a:schemeClr val="bg1"/>
                </a:solidFill>
                <a:latin typeface="+mn-lt"/>
              </a:rPr>
            </a:br>
            <a:r>
              <a:rPr lang="ru-RU" sz="2200" b="1" i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200" b="1" i="1" dirty="0">
                <a:solidFill>
                  <a:schemeClr val="bg1"/>
                </a:solidFill>
                <a:latin typeface="+mn-lt"/>
              </a:rPr>
            </a:br>
            <a:r>
              <a:rPr lang="ru-RU" sz="2000" i="1" dirty="0">
                <a:solidFill>
                  <a:schemeClr val="bg1"/>
                </a:solidFill>
                <a:latin typeface="+mn-lt"/>
              </a:rPr>
              <a:t>Младший воспитатель:</a:t>
            </a:r>
            <a:r>
              <a:rPr lang="ru-RU" sz="2000" b="1" i="1" dirty="0">
                <a:solidFill>
                  <a:schemeClr val="bg1"/>
                </a:solidFill>
                <a:latin typeface="+mn-lt"/>
              </a:rPr>
              <a:t/>
            </a:r>
            <a:br>
              <a:rPr lang="ru-RU" sz="2000" b="1" i="1" dirty="0">
                <a:solidFill>
                  <a:schemeClr val="bg1"/>
                </a:solidFill>
                <a:latin typeface="+mn-lt"/>
              </a:rPr>
            </a:br>
            <a:r>
              <a:rPr lang="ru-RU" sz="2200" b="1" i="1" dirty="0">
                <a:solidFill>
                  <a:schemeClr val="bg1"/>
                </a:solidFill>
                <a:latin typeface="+mn-lt"/>
              </a:rPr>
              <a:t>Исламова Ольга Сергеевна</a:t>
            </a:r>
            <a:endParaRPr lang="ru-RU" sz="22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7" name="Блок-схема: перфолента 6"/>
          <p:cNvSpPr/>
          <p:nvPr/>
        </p:nvSpPr>
        <p:spPr>
          <a:xfrm>
            <a:off x="5035137" y="2814452"/>
            <a:ext cx="3666568" cy="1396605"/>
          </a:xfrm>
          <a:prstGeom prst="flowChartPunchedTape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r>
              <a:rPr lang="ru-RU" sz="2800" b="1" i="1" dirty="0">
                <a:solidFill>
                  <a:srgbClr val="E3DED1">
                    <a:lumMod val="75000"/>
                  </a:srgbClr>
                </a:solidFill>
              </a:rPr>
              <a:t>2022-2023    </a:t>
            </a:r>
          </a:p>
          <a:p>
            <a:pPr algn="ctr" defTabSz="457200"/>
            <a:r>
              <a:rPr lang="ru-RU" sz="2800" b="1" i="1" dirty="0">
                <a:solidFill>
                  <a:srgbClr val="E3DED1">
                    <a:lumMod val="75000"/>
                  </a:srgbClr>
                </a:solidFill>
              </a:rPr>
              <a:t>учебный год</a:t>
            </a:r>
            <a:endParaRPr lang="ru-RU" sz="2800" dirty="0">
              <a:solidFill>
                <a:prstClr val="white"/>
              </a:solidFill>
            </a:endParaRPr>
          </a:p>
        </p:txBody>
      </p:sp>
      <p:pic>
        <p:nvPicPr>
          <p:cNvPr id="8" name="Picture 4" descr="E:\материал для САЙТА\КАРТИНКИ\57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381" y="4564962"/>
            <a:ext cx="2481942" cy="2094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328329542"/>
      </p:ext>
    </p:extLst>
  </p:cSld>
  <p:clrMapOvr>
    <a:masterClrMapping/>
  </p:clrMapOvr>
  <p:transition spd="slow">
    <p:plus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6125" y="690520"/>
            <a:ext cx="1949260" cy="105398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Мы уже не малыши.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972300" y="1561605"/>
            <a:ext cx="1823085" cy="3505200"/>
          </a:xfrm>
        </p:spPr>
        <p:txBody>
          <a:bodyPr>
            <a:normAutofit lnSpcReduction="10000"/>
          </a:bodyPr>
          <a:lstStyle/>
          <a:p>
            <a:pPr algn="ctr"/>
            <a:endParaRPr lang="ru-RU" sz="1600" dirty="0"/>
          </a:p>
          <a:p>
            <a:pPr algn="ctr"/>
            <a:endParaRPr lang="ru-RU" sz="1600" dirty="0"/>
          </a:p>
          <a:p>
            <a:pPr algn="ctr"/>
            <a:r>
              <a:rPr lang="ru-RU" sz="1600" dirty="0">
                <a:solidFill>
                  <a:srgbClr val="002060"/>
                </a:solidFill>
              </a:rPr>
              <a:t>Мы веселые ребята, дружные и смелые, ловкие, умелые!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</a:rPr>
              <a:t>Любим вместе мы играть, прыгать, бегать, познавать!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18251" y="1422832"/>
            <a:ext cx="5824491" cy="436836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466133255"/>
      </p:ext>
    </p:extLst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7194" y="369462"/>
            <a:ext cx="8510460" cy="1068640"/>
          </a:xfrm>
        </p:spPr>
        <p:txBody>
          <a:bodyPr>
            <a:normAutofit fontScale="90000"/>
          </a:bodyPr>
          <a:lstStyle/>
          <a:p>
            <a:r>
              <a:rPr lang="ru-RU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Возрастные и индивидуальные особенности детей 4-5 лет</a:t>
            </a:r>
            <a:endParaRPr lang="ru-RU" sz="44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7194" y="1906753"/>
            <a:ext cx="5158246" cy="35855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defTabSz="457200">
              <a:buFont typeface="Arial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Стремление к самостоятельности</a:t>
            </a:r>
          </a:p>
          <a:p>
            <a:pPr defTabSz="457200"/>
            <a:endParaRPr lang="ru-RU" sz="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457200">
              <a:buFont typeface="Arial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Этические представления</a:t>
            </a:r>
          </a:p>
          <a:p>
            <a:pPr defTabSz="457200"/>
            <a:endParaRPr lang="ru-RU" sz="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457200">
              <a:buFont typeface="Arial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Творческие способности</a:t>
            </a:r>
          </a:p>
          <a:p>
            <a:pPr defTabSz="457200"/>
            <a:endParaRPr lang="ru-RU" sz="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457200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   Страхи как следствие развитого         воображения</a:t>
            </a:r>
            <a:endParaRPr lang="ru-RU" sz="11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457200"/>
            <a:endParaRPr lang="ru-RU" sz="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457200">
              <a:buFont typeface="Arial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Отношения со сверстниками</a:t>
            </a:r>
          </a:p>
          <a:p>
            <a:pPr defTabSz="457200"/>
            <a:endParaRPr lang="ru-RU" sz="7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 defTabSz="457200">
              <a:buFont typeface="Arial" pitchFamily="34" charset="0"/>
              <a:buChar char="•"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Активная любознательность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676405" y="3065021"/>
            <a:ext cx="3101249" cy="31521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3215451665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54000" y="-108585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54000" y="-108585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54000" y="-10858500"/>
            <a:ext cx="3600000" cy="27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379450"/>
            <a:ext cx="3561480" cy="26623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00575" y="416458"/>
            <a:ext cx="3583025" cy="259955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08366" y="3328296"/>
            <a:ext cx="3652524" cy="322924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5883" y="3700530"/>
            <a:ext cx="3924669" cy="2663687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xmlns="" val="2684931094"/>
      </p:ext>
    </p:extLst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2022-2023 учебный год </a:t>
            </a:r>
            <a:endParaRPr lang="ru-RU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</a:p>
          <a:p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7512" y="2755897"/>
            <a:ext cx="3941034" cy="35617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благоприятных условий для полноценного проживания ребенка дошкольного детства, формирование основ базовой культуры личности, всестороннее развитие психических и физических качеств в соответствии с возрастными и индивидуальными особенностями, подготовка к жизни в современном обществе, формирование предпосылок к учебной деятельности, обеспечение безопасности жизнедеятельности дошкольника.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80026" y="2756581"/>
            <a:ext cx="3566160" cy="3667970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общую культуру личности дошкольников посредством реализации рабочей программы воспитания.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у дошкольников основ экологической культуры в процессе использования современных образовательных технологий</a:t>
            </a:r>
          </a:p>
        </p:txBody>
      </p:sp>
    </p:spTree>
    <p:extLst>
      <p:ext uri="{BB962C8B-B14F-4D97-AF65-F5344CB8AC3E}">
        <p14:creationId xmlns:p14="http://schemas.microsoft.com/office/powerpoint/2010/main" xmlns="" val="450229704"/>
      </p:ext>
    </p:extLst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образовательного процесса в средней группе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10177328"/>
      </p:ext>
    </p:extLst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20634" y="332784"/>
            <a:ext cx="2238236" cy="1500121"/>
          </a:xfrm>
          <a:prstGeom prst="ellips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3 занятия по физкультуре</a:t>
            </a:r>
            <a:endParaRPr lang="ru-RU" sz="20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063493" y="332784"/>
            <a:ext cx="1959530" cy="1263285"/>
          </a:xfrm>
          <a:prstGeom prst="ellipse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занятие по развитию речи</a:t>
            </a:r>
          </a:p>
        </p:txBody>
      </p:sp>
      <p:sp>
        <p:nvSpPr>
          <p:cNvPr id="14" name="Овал 13"/>
          <p:cNvSpPr/>
          <p:nvPr/>
        </p:nvSpPr>
        <p:spPr>
          <a:xfrm>
            <a:off x="6980951" y="1970801"/>
            <a:ext cx="1973618" cy="1962256"/>
          </a:xfrm>
          <a:prstGeom prst="ellips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занятие по ознакомлению с окружающим миром</a:t>
            </a:r>
          </a:p>
        </p:txBody>
      </p:sp>
      <p:sp>
        <p:nvSpPr>
          <p:cNvPr id="15" name="Овал 14"/>
          <p:cNvSpPr/>
          <p:nvPr/>
        </p:nvSpPr>
        <p:spPr>
          <a:xfrm>
            <a:off x="367682" y="3505101"/>
            <a:ext cx="2211197" cy="986493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занятие по математике</a:t>
            </a:r>
          </a:p>
        </p:txBody>
      </p:sp>
      <p:sp>
        <p:nvSpPr>
          <p:cNvPr id="16" name="Овал 15"/>
          <p:cNvSpPr/>
          <p:nvPr/>
        </p:nvSpPr>
        <p:spPr>
          <a:xfrm>
            <a:off x="320634" y="1997461"/>
            <a:ext cx="1960920" cy="1137625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 занятия музыкой</a:t>
            </a:r>
          </a:p>
        </p:txBody>
      </p:sp>
      <p:sp>
        <p:nvSpPr>
          <p:cNvPr id="17" name="Стрелка влево 16"/>
          <p:cNvSpPr/>
          <p:nvPr/>
        </p:nvSpPr>
        <p:spPr>
          <a:xfrm rot="2153901">
            <a:off x="2459697" y="1367938"/>
            <a:ext cx="672075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18" name="Стрелка влево 17"/>
          <p:cNvSpPr/>
          <p:nvPr/>
        </p:nvSpPr>
        <p:spPr>
          <a:xfrm rot="9661408">
            <a:off x="6343193" y="1342155"/>
            <a:ext cx="864096" cy="36004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19" name="Стрелка влево 18"/>
          <p:cNvSpPr/>
          <p:nvPr/>
        </p:nvSpPr>
        <p:spPr>
          <a:xfrm rot="19549419">
            <a:off x="2547422" y="3406030"/>
            <a:ext cx="942489" cy="28709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0" name="Стрелка влево 19"/>
          <p:cNvSpPr/>
          <p:nvPr/>
        </p:nvSpPr>
        <p:spPr>
          <a:xfrm rot="20672243">
            <a:off x="2242842" y="2431390"/>
            <a:ext cx="672075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1" name="Стрелка влево 20"/>
          <p:cNvSpPr/>
          <p:nvPr/>
        </p:nvSpPr>
        <p:spPr>
          <a:xfrm rot="12080672">
            <a:off x="6644912" y="2906613"/>
            <a:ext cx="672075" cy="2880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216610" y="4289152"/>
            <a:ext cx="2340834" cy="109037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занятие по рисованию</a:t>
            </a:r>
          </a:p>
        </p:txBody>
      </p:sp>
      <p:sp>
        <p:nvSpPr>
          <p:cNvPr id="23" name="Стрелка влево 22"/>
          <p:cNvSpPr/>
          <p:nvPr/>
        </p:nvSpPr>
        <p:spPr>
          <a:xfrm rot="16426749">
            <a:off x="3672853" y="3709845"/>
            <a:ext cx="504056" cy="37456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4738396" y="4239131"/>
            <a:ext cx="2242553" cy="1303151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0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 занятие по лепке или аппликации</a:t>
            </a:r>
          </a:p>
        </p:txBody>
      </p:sp>
      <p:sp>
        <p:nvSpPr>
          <p:cNvPr id="25" name="Стрелка влево 24"/>
          <p:cNvSpPr/>
          <p:nvPr/>
        </p:nvSpPr>
        <p:spPr>
          <a:xfrm rot="14860646">
            <a:off x="5535261" y="3741034"/>
            <a:ext cx="504056" cy="38404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Овал 25"/>
          <p:cNvSpPr/>
          <p:nvPr/>
        </p:nvSpPr>
        <p:spPr>
          <a:xfrm>
            <a:off x="2913931" y="836714"/>
            <a:ext cx="4015876" cy="2931077"/>
          </a:xfrm>
          <a:prstGeom prst="ellips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457200"/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Организация образовательного процесса в средней группе</a:t>
            </a:r>
          </a:p>
          <a:p>
            <a:pPr algn="ctr" defTabSz="457200"/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10 занятий по 20 минут</a:t>
            </a:r>
            <a:r>
              <a:rPr lang="ru-RU" sz="2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 defTabSz="457200"/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558535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8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1.xml><?xml version="1.0" encoding="utf-8"?>
<a:theme xmlns:a="http://schemas.openxmlformats.org/drawingml/2006/main" name="9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2.xml><?xml version="1.0" encoding="utf-8"?>
<a:theme xmlns:a="http://schemas.openxmlformats.org/drawingml/2006/main" name="10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3.xml><?xml version="1.0" encoding="utf-8"?>
<a:theme xmlns:a="http://schemas.openxmlformats.org/drawingml/2006/main" name="11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4.xml><?xml version="1.0" encoding="utf-8"?>
<a:theme xmlns:a="http://schemas.openxmlformats.org/drawingml/2006/main" name="12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5.xml><?xml version="1.0" encoding="utf-8"?>
<a:theme xmlns:a="http://schemas.openxmlformats.org/drawingml/2006/main" name="13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6.xml><?xml version="1.0" encoding="utf-8"?>
<a:theme xmlns:a="http://schemas.openxmlformats.org/drawingml/2006/main" name="14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7.xml><?xml version="1.0" encoding="utf-8"?>
<a:theme xmlns:a="http://schemas.openxmlformats.org/drawingml/2006/main" name="15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8.xml><?xml version="1.0" encoding="utf-8"?>
<a:theme xmlns:a="http://schemas.openxmlformats.org/drawingml/2006/main" name="16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1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3.xml><?xml version="1.0" encoding="utf-8"?>
<a:theme xmlns:a="http://schemas.openxmlformats.org/drawingml/2006/main" name="1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4.xml><?xml version="1.0" encoding="utf-8"?>
<a:theme xmlns:a="http://schemas.openxmlformats.org/drawingml/2006/main" name="2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5.xml><?xml version="1.0" encoding="utf-8"?>
<a:theme xmlns:a="http://schemas.openxmlformats.org/drawingml/2006/main" name="3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6.xml><?xml version="1.0" encoding="utf-8"?>
<a:theme xmlns:a="http://schemas.openxmlformats.org/drawingml/2006/main" name="4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7.xml><?xml version="1.0" encoding="utf-8"?>
<a:theme xmlns:a="http://schemas.openxmlformats.org/drawingml/2006/main" name="5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8.xml><?xml version="1.0" encoding="utf-8"?>
<a:theme xmlns:a="http://schemas.openxmlformats.org/drawingml/2006/main" name="6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9.xml><?xml version="1.0" encoding="utf-8"?>
<a:theme xmlns:a="http://schemas.openxmlformats.org/drawingml/2006/main" name="7_Savon">
  <a:themeElements>
    <a:clrScheme name="Savon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451</Words>
  <Application>Microsoft Office PowerPoint</Application>
  <PresentationFormat>Экран (4:3)</PresentationFormat>
  <Paragraphs>84</Paragraphs>
  <Slides>17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18</vt:i4>
      </vt:variant>
      <vt:variant>
        <vt:lpstr>Заголовки слайдов</vt:lpstr>
      </vt:variant>
      <vt:variant>
        <vt:i4>17</vt:i4>
      </vt:variant>
    </vt:vector>
  </HeadingPairs>
  <TitlesOfParts>
    <vt:vector size="35" baseType="lpstr">
      <vt:lpstr>Тема Office</vt:lpstr>
      <vt:lpstr>Savon</vt:lpstr>
      <vt:lpstr>1_Savon</vt:lpstr>
      <vt:lpstr>2_Savon</vt:lpstr>
      <vt:lpstr>3_Savon</vt:lpstr>
      <vt:lpstr>4_Savon</vt:lpstr>
      <vt:lpstr>5_Savon</vt:lpstr>
      <vt:lpstr>6_Savon</vt:lpstr>
      <vt:lpstr>7_Savon</vt:lpstr>
      <vt:lpstr>8_Savon</vt:lpstr>
      <vt:lpstr>9_Savon</vt:lpstr>
      <vt:lpstr>10_Savon</vt:lpstr>
      <vt:lpstr>11_Savon</vt:lpstr>
      <vt:lpstr>12_Savon</vt:lpstr>
      <vt:lpstr>13_Savon</vt:lpstr>
      <vt:lpstr>14_Savon</vt:lpstr>
      <vt:lpstr>15_Savon</vt:lpstr>
      <vt:lpstr>16_Savon</vt:lpstr>
      <vt:lpstr>МБДОУ № 15 «СКАЗКА» Родительское собрание средняя группа №2 «КАРАНДАШИ» </vt:lpstr>
      <vt:lpstr>Слайд 2</vt:lpstr>
      <vt:lpstr> Воспитатели: Глазырина Наталья Сергеевна   Младший воспитатель: Исламова Ольга Сергеевна</vt:lpstr>
      <vt:lpstr>Мы уже не малыши.</vt:lpstr>
      <vt:lpstr>Возрастные и индивидуальные особенности детей 4-5 лет</vt:lpstr>
      <vt:lpstr>Слайд 6</vt:lpstr>
      <vt:lpstr>2022-2023 учебный год </vt:lpstr>
      <vt:lpstr> Особенности образовательного процесса в средней группе   </vt:lpstr>
      <vt:lpstr>Слайд 9</vt:lpstr>
      <vt:lpstr>Диаграмма  сравнения освоение ООП ДО по образовательным областям за  2022-2023 уч. год     </vt:lpstr>
      <vt:lpstr>Физическое развитие. </vt:lpstr>
      <vt:lpstr>Слайд 12</vt:lpstr>
      <vt:lpstr>   Художественно-эстетическое развитие.  Важное направление в развитие детей, как говорят ученые «Ум детей на кончиках пальцев». Наши дети любят лепить, рисовать. Они знают и различают цвета. Умеют раскатывать комок пластилина прямыми и круговыми движениями кистей рук, составляют предметы состоящие из частей; отламывать от большого комка пластилина маленькие комочки, сплющивают их ладонями; соединять концы раскатанной палочки, плотно прижимая их друг к другу. Затрудняются дети смешивать краски, рисовать крупно, на всем листе бумаги. У многих детей при работе с красками получаются неаккуратные работы. Они стараются сделать быстро и от этого небрежная работа. </vt:lpstr>
      <vt:lpstr>Заключение</vt:lpstr>
      <vt:lpstr>Слайд 15</vt:lpstr>
      <vt:lpstr>Слайд 16</vt:lpstr>
      <vt:lpstr>Спасибо  за внимание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№ 15 «СКАЗКА» Родительское собрание средняя группа №2 «КАРАНДАШИ»</dc:title>
  <dc:creator>Пользователь Windows</dc:creator>
  <cp:lastModifiedBy>User-PC</cp:lastModifiedBy>
  <cp:revision>6</cp:revision>
  <dcterms:created xsi:type="dcterms:W3CDTF">2023-05-15T06:33:13Z</dcterms:created>
  <dcterms:modified xsi:type="dcterms:W3CDTF">2023-05-15T11:12:32Z</dcterms:modified>
</cp:coreProperties>
</file>