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diagrams/drawing1.xml" ContentType="application/vnd.ms-office.drawingml.diagramDrawing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16" r:id="rId12"/>
    <p:sldMasterId id="2147483828" r:id="rId13"/>
    <p:sldMasterId id="2147483840" r:id="rId14"/>
    <p:sldMasterId id="2147483864" r:id="rId15"/>
  </p:sldMasterIdLst>
  <p:notesMasterIdLst>
    <p:notesMasterId r:id="rId34"/>
  </p:notesMasterIdLst>
  <p:sldIdLst>
    <p:sldId id="257" r:id="rId16"/>
    <p:sldId id="288" r:id="rId17"/>
    <p:sldId id="290" r:id="rId18"/>
    <p:sldId id="291" r:id="rId19"/>
    <p:sldId id="292" r:id="rId20"/>
    <p:sldId id="293" r:id="rId21"/>
    <p:sldId id="296" r:id="rId22"/>
    <p:sldId id="298" r:id="rId23"/>
    <p:sldId id="299" r:id="rId24"/>
    <p:sldId id="308" r:id="rId25"/>
    <p:sldId id="300" r:id="rId26"/>
    <p:sldId id="301" r:id="rId27"/>
    <p:sldId id="302" r:id="rId28"/>
    <p:sldId id="304" r:id="rId29"/>
    <p:sldId id="305" r:id="rId30"/>
    <p:sldId id="306" r:id="rId31"/>
    <p:sldId id="279" r:id="rId32"/>
    <p:sldId id="30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5" d="100"/>
          <a:sy n="75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4C075-D3CD-4E14-9F64-A11DF40F1F59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F60F2B-701F-43BB-874B-E05767D7D64B}">
      <dgm:prSet phldrT="[Текст]"/>
      <dgm:spPr>
        <a:solidFill>
          <a:srgbClr val="92D05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1</a:t>
          </a:r>
          <a:endParaRPr lang="ru-RU" dirty="0">
            <a:solidFill>
              <a:schemeClr val="tx1"/>
            </a:solidFill>
          </a:endParaRPr>
        </a:p>
      </dgm:t>
    </dgm:pt>
    <dgm:pt modelId="{0F1A0FE4-8108-4E93-AA2A-B48CB18FBECF}" type="parTrans" cxnId="{F1980D3C-D26D-4C6E-A332-1D2485E855C3}">
      <dgm:prSet/>
      <dgm:spPr/>
      <dgm:t>
        <a:bodyPr/>
        <a:lstStyle/>
        <a:p>
          <a:endParaRPr lang="ru-RU"/>
        </a:p>
      </dgm:t>
    </dgm:pt>
    <dgm:pt modelId="{43CA522A-7CF6-4771-BDBE-487497CA4E44}" type="sibTrans" cxnId="{F1980D3C-D26D-4C6E-A332-1D2485E855C3}">
      <dgm:prSet/>
      <dgm:spPr/>
      <dgm:t>
        <a:bodyPr/>
        <a:lstStyle/>
        <a:p>
          <a:endParaRPr lang="ru-RU"/>
        </a:p>
      </dgm:t>
    </dgm:pt>
    <dgm:pt modelId="{357F5F6A-D670-4F8A-AEBA-130DB37F3A3F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Подготовительный</a:t>
          </a:r>
          <a:endParaRPr lang="ru-RU" dirty="0"/>
        </a:p>
      </dgm:t>
    </dgm:pt>
    <dgm:pt modelId="{1D25DC3E-7750-4079-A2A1-75915582FB5C}" type="parTrans" cxnId="{BA40C9F5-7881-4E7B-93E6-9B8661E39499}">
      <dgm:prSet/>
      <dgm:spPr/>
      <dgm:t>
        <a:bodyPr/>
        <a:lstStyle/>
        <a:p>
          <a:endParaRPr lang="ru-RU"/>
        </a:p>
      </dgm:t>
    </dgm:pt>
    <dgm:pt modelId="{B74CD2C2-C7BC-4044-9E78-4F7C96C0F3ED}" type="sibTrans" cxnId="{BA40C9F5-7881-4E7B-93E6-9B8661E39499}">
      <dgm:prSet/>
      <dgm:spPr/>
      <dgm:t>
        <a:bodyPr/>
        <a:lstStyle/>
        <a:p>
          <a:endParaRPr lang="ru-RU"/>
        </a:p>
      </dgm:t>
    </dgm:pt>
    <dgm:pt modelId="{C9D77C9C-BBB5-4F59-AC58-1CDAD3820371}">
      <dgm:prSet phldrT="[Текст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2</a:t>
          </a:r>
          <a:endParaRPr lang="ru-RU" dirty="0">
            <a:solidFill>
              <a:schemeClr val="tx1"/>
            </a:solidFill>
          </a:endParaRPr>
        </a:p>
      </dgm:t>
    </dgm:pt>
    <dgm:pt modelId="{EF894452-098D-45C8-A5A6-C90E127788A7}" type="parTrans" cxnId="{245F0753-34A4-4568-B4D9-89843050C234}">
      <dgm:prSet/>
      <dgm:spPr/>
      <dgm:t>
        <a:bodyPr/>
        <a:lstStyle/>
        <a:p>
          <a:endParaRPr lang="ru-RU"/>
        </a:p>
      </dgm:t>
    </dgm:pt>
    <dgm:pt modelId="{A0E20207-2640-49CC-976B-5D208059314B}" type="sibTrans" cxnId="{245F0753-34A4-4568-B4D9-89843050C234}">
      <dgm:prSet/>
      <dgm:spPr/>
      <dgm:t>
        <a:bodyPr/>
        <a:lstStyle/>
        <a:p>
          <a:endParaRPr lang="ru-RU"/>
        </a:p>
      </dgm:t>
    </dgm:pt>
    <dgm:pt modelId="{CF60435A-9120-402F-9B37-8317B3A62D44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Основной</a:t>
          </a:r>
          <a:endParaRPr lang="ru-RU" dirty="0"/>
        </a:p>
      </dgm:t>
    </dgm:pt>
    <dgm:pt modelId="{3F6FBCAB-BA05-48F1-9CDB-DE9C6E68900D}" type="parTrans" cxnId="{7B4B8092-341A-4DAD-85D5-134E81FD7A6B}">
      <dgm:prSet/>
      <dgm:spPr/>
      <dgm:t>
        <a:bodyPr/>
        <a:lstStyle/>
        <a:p>
          <a:endParaRPr lang="ru-RU"/>
        </a:p>
      </dgm:t>
    </dgm:pt>
    <dgm:pt modelId="{52416D4C-19AF-4899-8572-2A1256A0803D}" type="sibTrans" cxnId="{7B4B8092-341A-4DAD-85D5-134E81FD7A6B}">
      <dgm:prSet/>
      <dgm:spPr/>
      <dgm:t>
        <a:bodyPr/>
        <a:lstStyle/>
        <a:p>
          <a:endParaRPr lang="ru-RU"/>
        </a:p>
      </dgm:t>
    </dgm:pt>
    <dgm:pt modelId="{39650047-D0A0-4128-9515-AE94914E766C}">
      <dgm:prSet phldrT="[Текст]"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3</a:t>
          </a:r>
          <a:endParaRPr lang="ru-RU" dirty="0">
            <a:solidFill>
              <a:schemeClr val="tx1"/>
            </a:solidFill>
          </a:endParaRPr>
        </a:p>
      </dgm:t>
    </dgm:pt>
    <dgm:pt modelId="{ADEF8566-6851-45DB-B6FC-EEF9598FC2EE}" type="parTrans" cxnId="{0ECBD0E2-0198-46C2-A0E9-0EEB31B701C0}">
      <dgm:prSet/>
      <dgm:spPr/>
      <dgm:t>
        <a:bodyPr/>
        <a:lstStyle/>
        <a:p>
          <a:endParaRPr lang="ru-RU"/>
        </a:p>
      </dgm:t>
    </dgm:pt>
    <dgm:pt modelId="{CBD6E276-1AAF-43B4-B4D7-E9D0F55C3524}" type="sibTrans" cxnId="{0ECBD0E2-0198-46C2-A0E9-0EEB31B701C0}">
      <dgm:prSet/>
      <dgm:spPr/>
      <dgm:t>
        <a:bodyPr/>
        <a:lstStyle/>
        <a:p>
          <a:endParaRPr lang="ru-RU"/>
        </a:p>
      </dgm:t>
    </dgm:pt>
    <dgm:pt modelId="{2E884D57-F4AC-42D4-A71A-5A04F6B560DC}">
      <dgm:prSet phldrT="[Текст]"/>
      <dgm:spPr/>
      <dgm:t>
        <a:bodyPr/>
        <a:lstStyle/>
        <a:p>
          <a:pPr algn="ctr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Заключительный</a:t>
          </a:r>
          <a:endParaRPr lang="ru-RU" dirty="0"/>
        </a:p>
      </dgm:t>
    </dgm:pt>
    <dgm:pt modelId="{1E0FA6AB-32F8-4209-AF4E-CE75B266920B}" type="parTrans" cxnId="{6CE150F2-01A9-4FBE-87C9-D7954C02AF3F}">
      <dgm:prSet/>
      <dgm:spPr/>
      <dgm:t>
        <a:bodyPr/>
        <a:lstStyle/>
        <a:p>
          <a:endParaRPr lang="ru-RU"/>
        </a:p>
      </dgm:t>
    </dgm:pt>
    <dgm:pt modelId="{35CA7C19-7890-4CAF-AD8E-F14E592A0521}" type="sibTrans" cxnId="{6CE150F2-01A9-4FBE-87C9-D7954C02AF3F}">
      <dgm:prSet/>
      <dgm:spPr/>
      <dgm:t>
        <a:bodyPr/>
        <a:lstStyle/>
        <a:p>
          <a:endParaRPr lang="ru-RU"/>
        </a:p>
      </dgm:t>
    </dgm:pt>
    <dgm:pt modelId="{AD2EC247-010B-48CA-AB62-F7A691CA2C9A}">
      <dgm:prSet/>
      <dgm:spPr/>
      <dgm:t>
        <a:bodyPr/>
        <a:lstStyle/>
        <a:p>
          <a:pPr algn="l"/>
          <a:r>
            <a:rPr lang="ru-RU" smtClean="0">
              <a:latin typeface="Times New Roman" pitchFamily="18" charset="0"/>
              <a:cs typeface="Times New Roman" pitchFamily="18" charset="0"/>
            </a:rPr>
            <a:t>Определение цели и задач проекта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45E148C-46BB-4DAB-90E2-EA5534A29A4F}" type="parTrans" cxnId="{D22DBA41-92A5-47D3-8B54-C7AD4CAA099C}">
      <dgm:prSet/>
      <dgm:spPr/>
      <dgm:t>
        <a:bodyPr/>
        <a:lstStyle/>
        <a:p>
          <a:endParaRPr lang="ru-RU"/>
        </a:p>
      </dgm:t>
    </dgm:pt>
    <dgm:pt modelId="{D333097D-7D8F-444A-BF44-B27E84D079DB}" type="sibTrans" cxnId="{D22DBA41-92A5-47D3-8B54-C7AD4CAA099C}">
      <dgm:prSet/>
      <dgm:spPr/>
      <dgm:t>
        <a:bodyPr/>
        <a:lstStyle/>
        <a:p>
          <a:endParaRPr lang="ru-RU"/>
        </a:p>
      </dgm:t>
    </dgm:pt>
    <dgm:pt modelId="{E9F2F149-1E89-4614-A09F-FD985F42D7A8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Создание условий  для организации  работы  в  «огороде»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247A42FC-D625-4494-8384-46660538943A}" type="parTrans" cxnId="{ADB62D14-EB7A-4B07-99B4-FF0682EBB953}">
      <dgm:prSet/>
      <dgm:spPr/>
      <dgm:t>
        <a:bodyPr/>
        <a:lstStyle/>
        <a:p>
          <a:endParaRPr lang="ru-RU"/>
        </a:p>
      </dgm:t>
    </dgm:pt>
    <dgm:pt modelId="{347D7B40-1076-40FD-9194-9D8441F253BF}" type="sibTrans" cxnId="{ADB62D14-EB7A-4B07-99B4-FF0682EBB953}">
      <dgm:prSet/>
      <dgm:spPr/>
      <dgm:t>
        <a:bodyPr/>
        <a:lstStyle/>
        <a:p>
          <a:endParaRPr lang="ru-RU"/>
        </a:p>
      </dgm:t>
    </dgm:pt>
    <dgm:pt modelId="{DA11CDB7-B6A3-469D-B9DD-C9269E54DE27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Проведение запланированных мероприятий для реализации проекта ( беседы, посадка, эксперименты, творческая деятельность, чтение, игры</a:t>
          </a:r>
          <a:r>
            <a:rPr lang="en-US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122DE2B-335D-4604-A183-5BD2BA0CAF44}" type="parTrans" cxnId="{1077D225-B9A7-4A9C-9C58-825D59A31DAA}">
      <dgm:prSet/>
      <dgm:spPr/>
      <dgm:t>
        <a:bodyPr/>
        <a:lstStyle/>
        <a:p>
          <a:endParaRPr lang="ru-RU"/>
        </a:p>
      </dgm:t>
    </dgm:pt>
    <dgm:pt modelId="{17400BE0-7030-424F-B6E5-354B4F0382AE}" type="sibTrans" cxnId="{1077D225-B9A7-4A9C-9C58-825D59A31DAA}">
      <dgm:prSet/>
      <dgm:spPr/>
      <dgm:t>
        <a:bodyPr/>
        <a:lstStyle/>
        <a:p>
          <a:endParaRPr lang="ru-RU"/>
        </a:p>
      </dgm:t>
    </dgm:pt>
    <dgm:pt modelId="{E8B44CE6-E549-46E6-A54C-500E18BACB88}">
      <dgm:prSet/>
      <dgm:spPr/>
      <dgm:t>
        <a:bodyPr/>
        <a:lstStyle/>
        <a:p>
          <a:pPr algn="l"/>
          <a:r>
            <a:rPr lang="ru-RU" dirty="0" smtClean="0">
              <a:latin typeface="Times New Roman" pitchFamily="18" charset="0"/>
              <a:cs typeface="Times New Roman" pitchFamily="18" charset="0"/>
            </a:rPr>
            <a:t>Подведение итогов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6C11FFB-7D45-4C72-AAE5-05D4293108B9}" type="parTrans" cxnId="{FEA31A76-0664-4BCC-BD55-8AAC3A075914}">
      <dgm:prSet/>
      <dgm:spPr/>
      <dgm:t>
        <a:bodyPr/>
        <a:lstStyle/>
        <a:p>
          <a:endParaRPr lang="ru-RU"/>
        </a:p>
      </dgm:t>
    </dgm:pt>
    <dgm:pt modelId="{0E103545-D86C-44C3-99C8-65255A31A0E2}" type="sibTrans" cxnId="{FEA31A76-0664-4BCC-BD55-8AAC3A075914}">
      <dgm:prSet/>
      <dgm:spPr/>
      <dgm:t>
        <a:bodyPr/>
        <a:lstStyle/>
        <a:p>
          <a:endParaRPr lang="ru-RU"/>
        </a:p>
      </dgm:t>
    </dgm:pt>
    <dgm:pt modelId="{857AA0AC-EFA3-4A92-B8B8-7CCA494AD420}" type="pres">
      <dgm:prSet presAssocID="{71C4C075-D3CD-4E14-9F64-A11DF40F1F5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E2FBF9-BEE1-4BF3-B022-40A251584D4B}" type="pres">
      <dgm:prSet presAssocID="{ADF60F2B-701F-43BB-874B-E05767D7D64B}" presName="composite" presStyleCnt="0"/>
      <dgm:spPr/>
    </dgm:pt>
    <dgm:pt modelId="{5C0D41E1-DEBF-42B0-B42D-38C3901B0D80}" type="pres">
      <dgm:prSet presAssocID="{ADF60F2B-701F-43BB-874B-E05767D7D64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938BC-873C-4F53-867D-704D2AF249BF}" type="pres">
      <dgm:prSet presAssocID="{ADF60F2B-701F-43BB-874B-E05767D7D64B}" presName="descendantText" presStyleLbl="alignAcc1" presStyleIdx="0" presStyleCnt="3" custScaleX="954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DA76E-F2B0-488D-8552-78D758A721FE}" type="pres">
      <dgm:prSet presAssocID="{43CA522A-7CF6-4771-BDBE-487497CA4E44}" presName="sp" presStyleCnt="0"/>
      <dgm:spPr/>
    </dgm:pt>
    <dgm:pt modelId="{E8FCD3F1-82C2-4D99-9B9C-177950C2AB3B}" type="pres">
      <dgm:prSet presAssocID="{C9D77C9C-BBB5-4F59-AC58-1CDAD3820371}" presName="composite" presStyleCnt="0"/>
      <dgm:spPr/>
    </dgm:pt>
    <dgm:pt modelId="{CE4E707C-D42F-45DF-98DC-316BB0E18F68}" type="pres">
      <dgm:prSet presAssocID="{C9D77C9C-BBB5-4F59-AC58-1CDAD382037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A34EC-26DC-4993-A08A-5C3348A9E49C}" type="pres">
      <dgm:prSet presAssocID="{C9D77C9C-BBB5-4F59-AC58-1CDAD3820371}" presName="descendantText" presStyleLbl="alignAcc1" presStyleIdx="1" presStyleCnt="3" custScaleX="95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CAE73-0912-4E79-9422-09D314F14604}" type="pres">
      <dgm:prSet presAssocID="{A0E20207-2640-49CC-976B-5D208059314B}" presName="sp" presStyleCnt="0"/>
      <dgm:spPr/>
    </dgm:pt>
    <dgm:pt modelId="{9A9E1684-A0CE-477E-91C9-BCFAECCB1BB9}" type="pres">
      <dgm:prSet presAssocID="{39650047-D0A0-4128-9515-AE94914E766C}" presName="composite" presStyleCnt="0"/>
      <dgm:spPr/>
    </dgm:pt>
    <dgm:pt modelId="{F7A41E13-3638-472C-B2EF-1F897E7D66AC}" type="pres">
      <dgm:prSet presAssocID="{39650047-D0A0-4128-9515-AE94914E766C}" presName="parentText" presStyleLbl="alignNode1" presStyleIdx="2" presStyleCnt="3" custLinFactNeighborX="-29832" custLinFactNeighborY="39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D5909-DCE2-4F16-BF9D-F975CBC5B4C3}" type="pres">
      <dgm:prSet presAssocID="{39650047-D0A0-4128-9515-AE94914E766C}" presName="descendantText" presStyleLbl="alignAcc1" presStyleIdx="2" presStyleCnt="3" custScaleX="95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CAEA46-C65F-4160-AA74-93C482908CED}" type="presOf" srcId="{E9F2F149-1E89-4614-A09F-FD985F42D7A8}" destId="{6C2938BC-873C-4F53-867D-704D2AF249BF}" srcOrd="0" destOrd="2" presId="urn:microsoft.com/office/officeart/2005/8/layout/chevron2"/>
    <dgm:cxn modelId="{5497F2F8-80D4-4EB8-9F72-521ECC6F14E3}" type="presOf" srcId="{39650047-D0A0-4128-9515-AE94914E766C}" destId="{F7A41E13-3638-472C-B2EF-1F897E7D66AC}" srcOrd="0" destOrd="0" presId="urn:microsoft.com/office/officeart/2005/8/layout/chevron2"/>
    <dgm:cxn modelId="{6CE150F2-01A9-4FBE-87C9-D7954C02AF3F}" srcId="{39650047-D0A0-4128-9515-AE94914E766C}" destId="{2E884D57-F4AC-42D4-A71A-5A04F6B560DC}" srcOrd="0" destOrd="0" parTransId="{1E0FA6AB-32F8-4209-AF4E-CE75B266920B}" sibTransId="{35CA7C19-7890-4CAF-AD8E-F14E592A0521}"/>
    <dgm:cxn modelId="{F1980D3C-D26D-4C6E-A332-1D2485E855C3}" srcId="{71C4C075-D3CD-4E14-9F64-A11DF40F1F59}" destId="{ADF60F2B-701F-43BB-874B-E05767D7D64B}" srcOrd="0" destOrd="0" parTransId="{0F1A0FE4-8108-4E93-AA2A-B48CB18FBECF}" sibTransId="{43CA522A-7CF6-4771-BDBE-487497CA4E44}"/>
    <dgm:cxn modelId="{245F0753-34A4-4568-B4D9-89843050C234}" srcId="{71C4C075-D3CD-4E14-9F64-A11DF40F1F59}" destId="{C9D77C9C-BBB5-4F59-AC58-1CDAD3820371}" srcOrd="1" destOrd="0" parTransId="{EF894452-098D-45C8-A5A6-C90E127788A7}" sibTransId="{A0E20207-2640-49CC-976B-5D208059314B}"/>
    <dgm:cxn modelId="{BE782FD7-6927-4F1C-9051-6AAD2A65DD5E}" type="presOf" srcId="{ADF60F2B-701F-43BB-874B-E05767D7D64B}" destId="{5C0D41E1-DEBF-42B0-B42D-38C3901B0D80}" srcOrd="0" destOrd="0" presId="urn:microsoft.com/office/officeart/2005/8/layout/chevron2"/>
    <dgm:cxn modelId="{21357242-242A-40B4-A89B-0E1A93BBF46B}" type="presOf" srcId="{CF60435A-9120-402F-9B37-8317B3A62D44}" destId="{D74A34EC-26DC-4993-A08A-5C3348A9E49C}" srcOrd="0" destOrd="0" presId="urn:microsoft.com/office/officeart/2005/8/layout/chevron2"/>
    <dgm:cxn modelId="{664E82EF-D754-4553-9BE6-5AFBE53B82D9}" type="presOf" srcId="{AD2EC247-010B-48CA-AB62-F7A691CA2C9A}" destId="{6C2938BC-873C-4F53-867D-704D2AF249BF}" srcOrd="0" destOrd="1" presId="urn:microsoft.com/office/officeart/2005/8/layout/chevron2"/>
    <dgm:cxn modelId="{3AD83531-888E-4B69-BB87-303085DA6CDC}" type="presOf" srcId="{DA11CDB7-B6A3-469D-B9DD-C9269E54DE27}" destId="{D74A34EC-26DC-4993-A08A-5C3348A9E49C}" srcOrd="0" destOrd="1" presId="urn:microsoft.com/office/officeart/2005/8/layout/chevron2"/>
    <dgm:cxn modelId="{1077D225-B9A7-4A9C-9C58-825D59A31DAA}" srcId="{C9D77C9C-BBB5-4F59-AC58-1CDAD3820371}" destId="{DA11CDB7-B6A3-469D-B9DD-C9269E54DE27}" srcOrd="1" destOrd="0" parTransId="{D122DE2B-335D-4604-A183-5BD2BA0CAF44}" sibTransId="{17400BE0-7030-424F-B6E5-354B4F0382AE}"/>
    <dgm:cxn modelId="{4E66E517-3340-4E08-BA87-0307A50ED7B9}" type="presOf" srcId="{71C4C075-D3CD-4E14-9F64-A11DF40F1F59}" destId="{857AA0AC-EFA3-4A92-B8B8-7CCA494AD420}" srcOrd="0" destOrd="0" presId="urn:microsoft.com/office/officeart/2005/8/layout/chevron2"/>
    <dgm:cxn modelId="{D22DBA41-92A5-47D3-8B54-C7AD4CAA099C}" srcId="{ADF60F2B-701F-43BB-874B-E05767D7D64B}" destId="{AD2EC247-010B-48CA-AB62-F7A691CA2C9A}" srcOrd="1" destOrd="0" parTransId="{045E148C-46BB-4DAB-90E2-EA5534A29A4F}" sibTransId="{D333097D-7D8F-444A-BF44-B27E84D079DB}"/>
    <dgm:cxn modelId="{BA40C9F5-7881-4E7B-93E6-9B8661E39499}" srcId="{ADF60F2B-701F-43BB-874B-E05767D7D64B}" destId="{357F5F6A-D670-4F8A-AEBA-130DB37F3A3F}" srcOrd="0" destOrd="0" parTransId="{1D25DC3E-7750-4079-A2A1-75915582FB5C}" sibTransId="{B74CD2C2-C7BC-4044-9E78-4F7C96C0F3ED}"/>
    <dgm:cxn modelId="{85BB9538-83AF-4404-BC37-F6B6C842A855}" type="presOf" srcId="{C9D77C9C-BBB5-4F59-AC58-1CDAD3820371}" destId="{CE4E707C-D42F-45DF-98DC-316BB0E18F68}" srcOrd="0" destOrd="0" presId="urn:microsoft.com/office/officeart/2005/8/layout/chevron2"/>
    <dgm:cxn modelId="{7B4B8092-341A-4DAD-85D5-134E81FD7A6B}" srcId="{C9D77C9C-BBB5-4F59-AC58-1CDAD3820371}" destId="{CF60435A-9120-402F-9B37-8317B3A62D44}" srcOrd="0" destOrd="0" parTransId="{3F6FBCAB-BA05-48F1-9CDB-DE9C6E68900D}" sibTransId="{52416D4C-19AF-4899-8572-2A1256A0803D}"/>
    <dgm:cxn modelId="{ABB71472-D252-428F-92C5-5E2451A141F3}" type="presOf" srcId="{357F5F6A-D670-4F8A-AEBA-130DB37F3A3F}" destId="{6C2938BC-873C-4F53-867D-704D2AF249BF}" srcOrd="0" destOrd="0" presId="urn:microsoft.com/office/officeart/2005/8/layout/chevron2"/>
    <dgm:cxn modelId="{0ECBD0E2-0198-46C2-A0E9-0EEB31B701C0}" srcId="{71C4C075-D3CD-4E14-9F64-A11DF40F1F59}" destId="{39650047-D0A0-4128-9515-AE94914E766C}" srcOrd="2" destOrd="0" parTransId="{ADEF8566-6851-45DB-B6FC-EEF9598FC2EE}" sibTransId="{CBD6E276-1AAF-43B4-B4D7-E9D0F55C3524}"/>
    <dgm:cxn modelId="{A1D9CCF6-12EC-4CE4-A0C7-69AFBAD1FCAC}" type="presOf" srcId="{2E884D57-F4AC-42D4-A71A-5A04F6B560DC}" destId="{F4BD5909-DCE2-4F16-BF9D-F975CBC5B4C3}" srcOrd="0" destOrd="0" presId="urn:microsoft.com/office/officeart/2005/8/layout/chevron2"/>
    <dgm:cxn modelId="{ADB62D14-EB7A-4B07-99B4-FF0682EBB953}" srcId="{ADF60F2B-701F-43BB-874B-E05767D7D64B}" destId="{E9F2F149-1E89-4614-A09F-FD985F42D7A8}" srcOrd="2" destOrd="0" parTransId="{247A42FC-D625-4494-8384-46660538943A}" sibTransId="{347D7B40-1076-40FD-9194-9D8441F253BF}"/>
    <dgm:cxn modelId="{FEA31A76-0664-4BCC-BD55-8AAC3A075914}" srcId="{39650047-D0A0-4128-9515-AE94914E766C}" destId="{E8B44CE6-E549-46E6-A54C-500E18BACB88}" srcOrd="1" destOrd="0" parTransId="{96C11FFB-7D45-4C72-AAE5-05D4293108B9}" sibTransId="{0E103545-D86C-44C3-99C8-65255A31A0E2}"/>
    <dgm:cxn modelId="{50811A1E-096E-43AE-8A8F-6E4993B8CCCE}" type="presOf" srcId="{E8B44CE6-E549-46E6-A54C-500E18BACB88}" destId="{F4BD5909-DCE2-4F16-BF9D-F975CBC5B4C3}" srcOrd="0" destOrd="1" presId="urn:microsoft.com/office/officeart/2005/8/layout/chevron2"/>
    <dgm:cxn modelId="{517BE4DB-2EE2-41F4-9D5B-B848C0A4E044}" type="presParOf" srcId="{857AA0AC-EFA3-4A92-B8B8-7CCA494AD420}" destId="{4BE2FBF9-BEE1-4BF3-B022-40A251584D4B}" srcOrd="0" destOrd="0" presId="urn:microsoft.com/office/officeart/2005/8/layout/chevron2"/>
    <dgm:cxn modelId="{AC218950-7BAA-49E8-BBD5-55F75645E99C}" type="presParOf" srcId="{4BE2FBF9-BEE1-4BF3-B022-40A251584D4B}" destId="{5C0D41E1-DEBF-42B0-B42D-38C3901B0D80}" srcOrd="0" destOrd="0" presId="urn:microsoft.com/office/officeart/2005/8/layout/chevron2"/>
    <dgm:cxn modelId="{72F549C9-E348-468F-876F-D774B98C3BDD}" type="presParOf" srcId="{4BE2FBF9-BEE1-4BF3-B022-40A251584D4B}" destId="{6C2938BC-873C-4F53-867D-704D2AF249BF}" srcOrd="1" destOrd="0" presId="urn:microsoft.com/office/officeart/2005/8/layout/chevron2"/>
    <dgm:cxn modelId="{21067590-CE8E-4D49-BE57-5B27EC652BC4}" type="presParOf" srcId="{857AA0AC-EFA3-4A92-B8B8-7CCA494AD420}" destId="{501DA76E-F2B0-488D-8552-78D758A721FE}" srcOrd="1" destOrd="0" presId="urn:microsoft.com/office/officeart/2005/8/layout/chevron2"/>
    <dgm:cxn modelId="{E762945B-8A82-4563-B6EB-045EEFA174E8}" type="presParOf" srcId="{857AA0AC-EFA3-4A92-B8B8-7CCA494AD420}" destId="{E8FCD3F1-82C2-4D99-9B9C-177950C2AB3B}" srcOrd="2" destOrd="0" presId="urn:microsoft.com/office/officeart/2005/8/layout/chevron2"/>
    <dgm:cxn modelId="{978FED74-3F60-4A7E-915F-E4F25DEF63AF}" type="presParOf" srcId="{E8FCD3F1-82C2-4D99-9B9C-177950C2AB3B}" destId="{CE4E707C-D42F-45DF-98DC-316BB0E18F68}" srcOrd="0" destOrd="0" presId="urn:microsoft.com/office/officeart/2005/8/layout/chevron2"/>
    <dgm:cxn modelId="{B3585D99-7A21-46BA-9799-222B5CD007B7}" type="presParOf" srcId="{E8FCD3F1-82C2-4D99-9B9C-177950C2AB3B}" destId="{D74A34EC-26DC-4993-A08A-5C3348A9E49C}" srcOrd="1" destOrd="0" presId="urn:microsoft.com/office/officeart/2005/8/layout/chevron2"/>
    <dgm:cxn modelId="{9170D487-980E-4738-AE76-476100C09C50}" type="presParOf" srcId="{857AA0AC-EFA3-4A92-B8B8-7CCA494AD420}" destId="{2A4CAE73-0912-4E79-9422-09D314F14604}" srcOrd="3" destOrd="0" presId="urn:microsoft.com/office/officeart/2005/8/layout/chevron2"/>
    <dgm:cxn modelId="{220E0958-6FF3-4F5A-84F7-E024DB699AB3}" type="presParOf" srcId="{857AA0AC-EFA3-4A92-B8B8-7CCA494AD420}" destId="{9A9E1684-A0CE-477E-91C9-BCFAECCB1BB9}" srcOrd="4" destOrd="0" presId="urn:microsoft.com/office/officeart/2005/8/layout/chevron2"/>
    <dgm:cxn modelId="{C66846F6-1288-4D53-95BD-3CD9F3FE807B}" type="presParOf" srcId="{9A9E1684-A0CE-477E-91C9-BCFAECCB1BB9}" destId="{F7A41E13-3638-472C-B2EF-1F897E7D66AC}" srcOrd="0" destOrd="0" presId="urn:microsoft.com/office/officeart/2005/8/layout/chevron2"/>
    <dgm:cxn modelId="{CE8F0E5E-15BF-497C-B564-59ED0BD5162E}" type="presParOf" srcId="{9A9E1684-A0CE-477E-91C9-BCFAECCB1BB9}" destId="{F4BD5909-DCE2-4F16-BF9D-F975CBC5B4C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0D41E1-DEBF-42B0-B42D-38C3901B0D80}">
      <dsp:nvSpPr>
        <dsp:cNvPr id="0" name=""/>
        <dsp:cNvSpPr/>
      </dsp:nvSpPr>
      <dsp:spPr>
        <a:xfrm rot="5400000">
          <a:off x="-185132" y="257233"/>
          <a:ext cx="1710460" cy="1197322"/>
        </a:xfrm>
        <a:prstGeom prst="chevron">
          <a:avLst/>
        </a:prstGeom>
        <a:solidFill>
          <a:srgbClr val="92D05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1</a:t>
          </a:r>
          <a:endParaRPr lang="ru-RU" sz="3500" kern="1200" dirty="0">
            <a:solidFill>
              <a:schemeClr val="tx1"/>
            </a:solidFill>
          </a:endParaRPr>
        </a:p>
      </dsp:txBody>
      <dsp:txXfrm rot="5400000">
        <a:off x="-185132" y="257233"/>
        <a:ext cx="1710460" cy="1197322"/>
      </dsp:txXfrm>
    </dsp:sp>
    <dsp:sp modelId="{6C2938BC-873C-4F53-867D-704D2AF249BF}">
      <dsp:nvSpPr>
        <dsp:cNvPr id="0" name=""/>
        <dsp:cNvSpPr/>
      </dsp:nvSpPr>
      <dsp:spPr>
        <a:xfrm rot="5400000">
          <a:off x="3971850" y="-2554207"/>
          <a:ext cx="1111799" cy="62215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Подготовительный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smtClean="0">
              <a:latin typeface="Times New Roman" pitchFamily="18" charset="0"/>
              <a:cs typeface="Times New Roman" pitchFamily="18" charset="0"/>
            </a:rPr>
            <a:t>Определение цели и задач проекта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Создание условий  для организации  работы  в  «огороде»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971850" y="-2554207"/>
        <a:ext cx="1111799" cy="6221543"/>
      </dsp:txXfrm>
    </dsp:sp>
    <dsp:sp modelId="{CE4E707C-D42F-45DF-98DC-316BB0E18F68}">
      <dsp:nvSpPr>
        <dsp:cNvPr id="0" name=""/>
        <dsp:cNvSpPr/>
      </dsp:nvSpPr>
      <dsp:spPr>
        <a:xfrm rot="5400000">
          <a:off x="-185132" y="1774660"/>
          <a:ext cx="1710460" cy="1197322"/>
        </a:xfrm>
        <a:prstGeom prst="chevron">
          <a:avLst/>
        </a:prstGeom>
        <a:solidFill>
          <a:srgbClr val="00B05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2</a:t>
          </a:r>
          <a:endParaRPr lang="ru-RU" sz="3500" kern="1200" dirty="0">
            <a:solidFill>
              <a:schemeClr val="tx1"/>
            </a:solidFill>
          </a:endParaRPr>
        </a:p>
      </dsp:txBody>
      <dsp:txXfrm rot="5400000">
        <a:off x="-185132" y="1774660"/>
        <a:ext cx="1710460" cy="1197322"/>
      </dsp:txXfrm>
    </dsp:sp>
    <dsp:sp modelId="{D74A34EC-26DC-4993-A08A-5C3348A9E49C}">
      <dsp:nvSpPr>
        <dsp:cNvPr id="0" name=""/>
        <dsp:cNvSpPr/>
      </dsp:nvSpPr>
      <dsp:spPr>
        <a:xfrm rot="5400000">
          <a:off x="3971850" y="-1042125"/>
          <a:ext cx="1111799" cy="62322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Основной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Проведение запланированных мероприятий для реализации проекта ( беседы, посадка, эксперименты, творческая деятельность, чтение, игры</a:t>
          </a:r>
          <a:r>
            <a:rPr lang="en-US" sz="1700" kern="1200" dirty="0" smtClean="0">
              <a:latin typeface="Times New Roman" pitchFamily="18" charset="0"/>
              <a:cs typeface="Times New Roman" pitchFamily="18" charset="0"/>
            </a:rPr>
            <a:t>)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971850" y="-1042125"/>
        <a:ext cx="1111799" cy="6232233"/>
      </dsp:txXfrm>
    </dsp:sp>
    <dsp:sp modelId="{F7A41E13-3638-472C-B2EF-1F897E7D66AC}">
      <dsp:nvSpPr>
        <dsp:cNvPr id="0" name=""/>
        <dsp:cNvSpPr/>
      </dsp:nvSpPr>
      <dsp:spPr>
        <a:xfrm rot="5400000">
          <a:off x="-256569" y="3292752"/>
          <a:ext cx="1710460" cy="1197322"/>
        </a:xfrm>
        <a:prstGeom prst="chevron">
          <a:avLst/>
        </a:prstGeom>
        <a:solidFill>
          <a:srgbClr val="FFFF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>
              <a:solidFill>
                <a:schemeClr val="tx1"/>
              </a:solidFill>
            </a:rPr>
            <a:t>3</a:t>
          </a:r>
          <a:endParaRPr lang="ru-RU" sz="3500" kern="1200" dirty="0">
            <a:solidFill>
              <a:schemeClr val="tx1"/>
            </a:solidFill>
          </a:endParaRPr>
        </a:p>
      </dsp:txBody>
      <dsp:txXfrm rot="5400000">
        <a:off x="-256569" y="3292752"/>
        <a:ext cx="1710460" cy="1197322"/>
      </dsp:txXfrm>
    </dsp:sp>
    <dsp:sp modelId="{F4BD5909-DCE2-4F16-BF9D-F975CBC5B4C3}">
      <dsp:nvSpPr>
        <dsp:cNvPr id="0" name=""/>
        <dsp:cNvSpPr/>
      </dsp:nvSpPr>
      <dsp:spPr>
        <a:xfrm rot="5400000">
          <a:off x="3971850" y="475302"/>
          <a:ext cx="1111799" cy="62322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Заключительный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>
              <a:latin typeface="Times New Roman" pitchFamily="18" charset="0"/>
              <a:cs typeface="Times New Roman" pitchFamily="18" charset="0"/>
            </a:rPr>
            <a:t>Подведение итогов</a:t>
          </a:r>
          <a:endParaRPr lang="ru-RU" sz="17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3971850" y="475302"/>
        <a:ext cx="1111799" cy="6232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22B83-9878-4146-952F-2AF85B2A7AF6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12BA0-66CC-4DA3-BCA3-B4BA29435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02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351320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8071417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3002357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8636066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9876506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5930559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067890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6505251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0615459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5472237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819943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28491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2245816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201819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607319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9472314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1139804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376207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569832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646683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9874861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740271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447270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277705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7832910"/>
      </p:ext>
    </p:extLst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485336"/>
      </p:ext>
    </p:extLst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918908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871321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6764400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3140433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745635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6585646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9358519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831625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856855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1206318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009407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8225251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3402898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566289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664017"/>
      </p:ext>
    </p:extLst>
  </p:cSld>
  <p:clrMapOvr>
    <a:masterClrMapping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874339"/>
      </p:ext>
    </p:extLst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4723012"/>
      </p:ext>
    </p:extLst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9475150"/>
      </p:ext>
    </p:extLst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167507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2671955"/>
      </p:ext>
    </p:extLst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801101"/>
      </p:ext>
    </p:extLst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8572760"/>
      </p:ext>
    </p:extLst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3918882"/>
      </p:ext>
    </p:extLst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942376"/>
      </p:ext>
    </p:extLst>
  </p:cSld>
  <p:clrMapOvr>
    <a:masterClrMapping/>
  </p:clrMapOvr>
  <p:transition spd="slow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8773011"/>
      </p:ext>
    </p:extLst>
  </p:cSld>
  <p:clrMapOvr>
    <a:masterClrMapping/>
  </p:clrMapOvr>
  <p:transition spd="slow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454603"/>
      </p:ext>
    </p:extLst>
  </p:cSld>
  <p:clrMapOvr>
    <a:masterClrMapping/>
  </p:clrMapOvr>
  <p:transition spd="slow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577606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290555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995909"/>
      </p:ext>
    </p:extLst>
  </p:cSld>
  <p:clrMapOvr>
    <a:masterClrMapping/>
  </p:clrMapOvr>
  <p:transition spd="slow">
    <p:wip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344953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9420359"/>
      </p:ext>
    </p:extLst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028583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6776932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953780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0707388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479911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373167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07552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2734107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55919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70729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132514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22630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007735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57136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17841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10683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05042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7350625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2313003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215649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2273155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694556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91601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637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46122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177077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0507603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4033081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873480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093901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776712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57639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6132336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6199594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087443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831170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311828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5759070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6430780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301170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97892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561922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310019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499930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8754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52827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453395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94851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6685813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65243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473707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772367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437782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425053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98286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193364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304060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97688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01261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77067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862511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9327329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200829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63521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2583708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2378815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5587949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991667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46571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1433989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041510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3804591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9501369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326941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21469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8584633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5414797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01964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88499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25803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89882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7939728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691201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2869393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680906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55AA2-7DB7-4022-807C-DEB37A18E96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392247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6099260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9814E-108C-4E60-859E-71EC6C896E7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306559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08EC0-3F4C-4BBD-8F9E-2D8CCFA9430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2632938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B06D-133A-4482-A40F-9B54A84FD0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7344621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04866-827F-4DED-8AC5-AC7487B2B0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163538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2EE3-5330-4F56-BAEC-AA0C77ED1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15790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9FBE3-ACC6-4A99-8C03-C1165990CE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7550567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4CC1-53D4-45C3-89A7-70A5561CDBB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3682620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C05C4-ED31-41F8-BAC5-16EEEB8E0E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404944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B11C-56F4-47B6-B89A-49E402E551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5808971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3BD50-503A-483B-A918-FB46CA964C3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56414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81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066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16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317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606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344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7A4F4A3-A422-4189-A4F1-6A49FC92A6C9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9AA2634-916F-4290-AA67-A56F4759955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780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62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07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124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70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0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479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46E812-7A2C-406C-8A5F-082DE6E5BDD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9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Pictures\Рисунок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00166" y="1000108"/>
            <a:ext cx="6357982" cy="2357454"/>
          </a:xfrm>
          <a:pattFill prst="ltDnDiag">
            <a:fgClr>
              <a:srgbClr val="CCFFFF"/>
            </a:fgClr>
            <a:bgClr>
              <a:schemeClr val="bg1"/>
            </a:bgClr>
          </a:pattFill>
          <a:ln w="38100">
            <a:solidFill>
              <a:srgbClr val="66FF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Проект  </a:t>
            </a:r>
            <a:b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/>
            </a:r>
            <a:b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800000"/>
                </a:solidFill>
                <a:latin typeface="Monotype Corsiva" pitchFamily="66" charset="0"/>
              </a:rPr>
              <a:t>« Есть у нас огород»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97425"/>
            <a:ext cx="6400800" cy="165576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i="1" dirty="0" smtClean="0">
                <a:solidFill>
                  <a:schemeClr val="tx1"/>
                </a:solidFill>
              </a:rPr>
              <a:t>                               Выполнила:  </a:t>
            </a:r>
            <a:r>
              <a:rPr lang="ru-RU" b="1" i="1" dirty="0" smtClean="0">
                <a:solidFill>
                  <a:schemeClr val="tx1"/>
                </a:solidFill>
              </a:rPr>
              <a:t>Глазырина М. Л.</a:t>
            </a:r>
            <a:endParaRPr lang="ru-RU" sz="2400" b="1" i="1" dirty="0" smtClean="0">
              <a:solidFill>
                <a:schemeClr val="tx1"/>
              </a:solidFill>
            </a:endParaRPr>
          </a:p>
        </p:txBody>
      </p:sp>
      <p:pic>
        <p:nvPicPr>
          <p:cNvPr id="9" name="Рисунок 8" descr="W_41gDO9q51daVcEg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 flipH="1">
            <a:off x="1500166" y="4000504"/>
            <a:ext cx="1571636" cy="212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612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4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78695" y="678637"/>
            <a:ext cx="3071835" cy="2571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DSC_41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500042"/>
            <a:ext cx="3429024" cy="2357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_4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3714752"/>
            <a:ext cx="4572032" cy="27146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41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881526" y="3405358"/>
            <a:ext cx="2864562" cy="2197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решение 6"/>
          <p:cNvSpPr/>
          <p:nvPr/>
        </p:nvSpPr>
        <p:spPr>
          <a:xfrm>
            <a:off x="1428728" y="500042"/>
            <a:ext cx="6357982" cy="1143008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000100" y="785794"/>
            <a:ext cx="7272808" cy="950899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Посадка лука в контейнер с землей</a:t>
            </a:r>
            <a:r>
              <a:rPr lang="ru-RU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240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 descr="DSC_4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7158" y="2214554"/>
            <a:ext cx="3071834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_4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857364"/>
            <a:ext cx="3429024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_4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429132"/>
            <a:ext cx="3357586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8861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решение 3"/>
          <p:cNvSpPr/>
          <p:nvPr/>
        </p:nvSpPr>
        <p:spPr>
          <a:xfrm>
            <a:off x="1714480" y="428604"/>
            <a:ext cx="6000792" cy="1000132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Заголовок 4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012825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Условия для роста лука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6" name="Блок-схема: решение 5"/>
          <p:cNvSpPr/>
          <p:nvPr/>
        </p:nvSpPr>
        <p:spPr>
          <a:xfrm>
            <a:off x="500034" y="1500174"/>
            <a:ext cx="4429156" cy="857256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Посадка лука в контейнер  с землей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( без света)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Блок-схема: решение 6"/>
          <p:cNvSpPr/>
          <p:nvPr/>
        </p:nvSpPr>
        <p:spPr>
          <a:xfrm>
            <a:off x="5214942" y="2214554"/>
            <a:ext cx="3286148" cy="1143008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Лук  без воды и почвы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DSC_41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2643182"/>
            <a:ext cx="2857520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_41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00430" y="4143380"/>
            <a:ext cx="2500330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_4194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3714752"/>
            <a:ext cx="1500198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855820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428728" y="428604"/>
            <a:ext cx="6429420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28728" y="428604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Лучше всех проросли  луковицы, у которых были благоприятные  условия  ( свет, вода, земля).</a:t>
            </a:r>
            <a:endParaRPr lang="ru-RU" dirty="0"/>
          </a:p>
        </p:txBody>
      </p:sp>
      <p:pic>
        <p:nvPicPr>
          <p:cNvPr id="3" name="Рисунок 2" descr="DSC_4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428736"/>
            <a:ext cx="3643338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_41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82320">
            <a:off x="5544339" y="1593148"/>
            <a:ext cx="2387025" cy="1840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_41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3857628"/>
            <a:ext cx="3357586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_41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4000504"/>
            <a:ext cx="2857520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407991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решение 7"/>
          <p:cNvSpPr/>
          <p:nvPr/>
        </p:nvSpPr>
        <p:spPr>
          <a:xfrm>
            <a:off x="1928794" y="357166"/>
            <a:ext cx="5429288" cy="928694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08062"/>
          </a:xfrm>
        </p:spPr>
        <p:txBody>
          <a:bodyPr/>
          <a:lstStyle/>
          <a:p>
            <a:r>
              <a:rPr lang="ru-RU" sz="2400" dirty="0" smtClean="0"/>
              <a:t>Оформление огорода на окне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 descr="DSC_4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328614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_4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643050"/>
            <a:ext cx="371477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41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4071942"/>
            <a:ext cx="378621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9823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Блок-схема: решение 11"/>
          <p:cNvSpPr/>
          <p:nvPr/>
        </p:nvSpPr>
        <p:spPr>
          <a:xfrm>
            <a:off x="1785918" y="285728"/>
            <a:ext cx="5572164" cy="1143008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Лепка «Лучок золотой бочок»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5852" y="3214686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1928802"/>
            <a:ext cx="228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kern="0" dirty="0" smtClean="0">
                <a:solidFill>
                  <a:srgbClr val="000000"/>
                </a:solidFill>
                <a:ea typeface="+mj-ea"/>
              </a:rPr>
              <a:t>отражение результата </a:t>
            </a:r>
            <a:br>
              <a:rPr lang="ru-RU" sz="2000" i="1" kern="0" dirty="0" smtClean="0">
                <a:solidFill>
                  <a:srgbClr val="000000"/>
                </a:solidFill>
                <a:ea typeface="+mj-ea"/>
              </a:rPr>
            </a:br>
            <a:r>
              <a:rPr lang="ru-RU" sz="2000" i="1" kern="0" dirty="0" smtClean="0">
                <a:solidFill>
                  <a:srgbClr val="000000"/>
                </a:solidFill>
                <a:ea typeface="+mj-ea"/>
              </a:rPr>
              <a:t>в художественно - творческой  деятельности</a:t>
            </a:r>
            <a:endParaRPr lang="ru-RU" sz="2000" kern="0" dirty="0" smtClean="0">
              <a:solidFill>
                <a:srgbClr val="000000"/>
              </a:solidFill>
              <a:ea typeface="+mj-ea"/>
            </a:endParaRPr>
          </a:p>
        </p:txBody>
      </p:sp>
      <p:pic>
        <p:nvPicPr>
          <p:cNvPr id="6" name="Рисунок 5" descr="DSC_4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1714488"/>
            <a:ext cx="335758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_4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357694"/>
            <a:ext cx="271464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05367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419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214686"/>
            <a:ext cx="3714776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решение 3"/>
          <p:cNvSpPr/>
          <p:nvPr/>
        </p:nvSpPr>
        <p:spPr>
          <a:xfrm>
            <a:off x="1500166" y="285728"/>
            <a:ext cx="6429420" cy="1428760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3108" y="714356"/>
            <a:ext cx="5416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Совместная деятельность детей и родителей </a:t>
            </a: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« Веселый лучок»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 descr="DSC_41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071678"/>
            <a:ext cx="37862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28708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47664" y="548681"/>
            <a:ext cx="6192688" cy="576063"/>
          </a:xfrm>
        </p:spPr>
        <p:txBody>
          <a:bodyPr/>
          <a:lstStyle/>
          <a:p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5857884" y="1714488"/>
            <a:ext cx="2673986" cy="4752528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1800" b="1" dirty="0"/>
              <a:t>Знают все, что лук полезен,</a:t>
            </a:r>
            <a:br>
              <a:rPr lang="ru-RU" sz="1800" b="1" dirty="0"/>
            </a:br>
            <a:r>
              <a:rPr lang="ru-RU" sz="1800" b="1" dirty="0"/>
              <a:t>Витаминами богат,</a:t>
            </a:r>
            <a:br>
              <a:rPr lang="ru-RU" sz="1800" b="1" dirty="0"/>
            </a:br>
            <a:r>
              <a:rPr lang="ru-RU" sz="1800" b="1" dirty="0"/>
              <a:t>Но немного горьковат.</a:t>
            </a:r>
            <a:br>
              <a:rPr lang="ru-RU" sz="1800" b="1" dirty="0"/>
            </a:br>
            <a:r>
              <a:rPr lang="ru-RU" sz="1800" b="1" dirty="0"/>
              <a:t>В этом лук не виноват.</a:t>
            </a:r>
            <a:br>
              <a:rPr lang="ru-RU" sz="1800" b="1" dirty="0"/>
            </a:br>
            <a:r>
              <a:rPr lang="ru-RU" sz="1800" b="1" dirty="0"/>
              <a:t>От природы он такой,</a:t>
            </a:r>
            <a:br>
              <a:rPr lang="ru-RU" sz="1800" b="1" dirty="0"/>
            </a:br>
            <a:r>
              <a:rPr lang="ru-RU" sz="1800" b="1" dirty="0"/>
              <a:t>Очень скромный и простой.</a:t>
            </a:r>
            <a:br>
              <a:rPr lang="ru-RU" sz="1800" b="1" dirty="0"/>
            </a:br>
            <a:r>
              <a:rPr lang="ru-RU" sz="1800" b="1" dirty="0"/>
              <a:t>Ешьте все зелёный лук,</a:t>
            </a:r>
            <a:br>
              <a:rPr lang="ru-RU" sz="1800" b="1" dirty="0"/>
            </a:br>
            <a:r>
              <a:rPr lang="ru-RU" sz="1800" b="1" dirty="0"/>
              <a:t>Он здоровью верный друг!</a:t>
            </a:r>
            <a:br>
              <a:rPr lang="ru-RU" sz="1800" b="1" dirty="0"/>
            </a:b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(А. Тесленко)</a:t>
            </a:r>
          </a:p>
        </p:txBody>
      </p:sp>
      <p:pic>
        <p:nvPicPr>
          <p:cNvPr id="12" name="Рисунок 11" descr="DSC_4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4572008"/>
            <a:ext cx="328614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_4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535885" y="392885"/>
            <a:ext cx="192882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_4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214554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_41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21837" y="678635"/>
            <a:ext cx="2571763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_41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357166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DSC_41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2786058"/>
            <a:ext cx="242889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82002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1553213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57320" y="500042"/>
            <a:ext cx="10001320" cy="6000792"/>
          </a:xfrm>
        </p:spPr>
      </p:pic>
      <p:sp>
        <p:nvSpPr>
          <p:cNvPr id="4" name="TextBox 3"/>
          <p:cNvSpPr txBox="1"/>
          <p:nvPr/>
        </p:nvSpPr>
        <p:spPr>
          <a:xfrm>
            <a:off x="2000232" y="500042"/>
            <a:ext cx="5782289" cy="769441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 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shablon-deti-prevyu-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1214422"/>
            <a:ext cx="6143668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3143240" y="357167"/>
            <a:ext cx="5614998" cy="5880122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Актуальность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   </a:t>
            </a:r>
            <a:r>
              <a:rPr lang="ru-RU" sz="2400" dirty="0" smtClean="0"/>
              <a:t>Огород на подоконнике в детском саду является  очень приятным занятием, особенно </a:t>
            </a:r>
            <a:r>
              <a:rPr lang="ru-RU" sz="2400" dirty="0" smtClean="0"/>
              <a:t>весной, </a:t>
            </a:r>
            <a:r>
              <a:rPr lang="ru-RU" sz="2400" dirty="0" smtClean="0"/>
              <a:t>когда  хочется не только  отведать свежие дары природы, но и  посмотреть на цвета зелени. Нет ничего  приятнее, когда первая весенняя зелень поспевает прямо у тебя </a:t>
            </a:r>
            <a:br>
              <a:rPr lang="ru-RU" sz="2400" dirty="0" smtClean="0"/>
            </a:br>
            <a:r>
              <a:rPr lang="ru-RU" sz="2400" dirty="0" smtClean="0"/>
              <a:t>на подоконнике.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1800" dirty="0" smtClean="0"/>
          </a:p>
        </p:txBody>
      </p:sp>
      <p:pic>
        <p:nvPicPr>
          <p:cNvPr id="4" name="Рисунок 4" descr="2336_www.siirsanati.com-c83829cc59eb812ab-03-19-2014-01-16-55-hareketli_yonca_gifleri_2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714884"/>
            <a:ext cx="23526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28081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5030485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000108"/>
            <a:ext cx="435768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9" descr="vch.gif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643306" y="1643050"/>
            <a:ext cx="23574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43240" y="428604"/>
            <a:ext cx="3143272" cy="1022337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</a:rPr>
            </a:br>
            <a:r>
              <a:rPr lang="ru-RU" sz="1800" b="1" i="1" dirty="0" smtClean="0">
                <a:solidFill>
                  <a:srgbClr val="C00000"/>
                </a:solidFill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</a:rPr>
            </a:br>
            <a:r>
              <a:rPr lang="ru-RU" sz="1800" b="1" i="1" dirty="0" smtClean="0">
                <a:solidFill>
                  <a:srgbClr val="C00000"/>
                </a:solidFill>
              </a:rPr>
              <a:t>Проект: </a:t>
            </a:r>
            <a:r>
              <a:rPr lang="ru-RU" sz="1800" dirty="0" smtClean="0"/>
              <a:t>познавательно - исследовательский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428596" y="2285992"/>
            <a:ext cx="2928938" cy="1285875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Участники: 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дети 4 – 5 лет,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родители, воспитатель</a:t>
            </a: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6143637" y="2214554"/>
            <a:ext cx="2500329" cy="1285875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Длительность: </a:t>
            </a:r>
          </a:p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3 недели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500166" y="5286388"/>
            <a:ext cx="2571750" cy="1000125"/>
          </a:xfrm>
          <a:prstGeom prst="flowChartPunchedTap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Вид: </a:t>
            </a:r>
            <a:r>
              <a:rPr lang="ru-RU" dirty="0">
                <a:solidFill>
                  <a:schemeClr val="tx1"/>
                </a:solidFill>
              </a:rPr>
              <a:t>групповой</a:t>
            </a:r>
          </a:p>
        </p:txBody>
      </p:sp>
    </p:spTree>
    <p:extLst>
      <p:ext uri="{BB962C8B-B14F-4D97-AF65-F5344CB8AC3E}">
        <p14:creationId xmlns="" xmlns:p14="http://schemas.microsoft.com/office/powerpoint/2010/main" val="2108739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214414" y="1142984"/>
            <a:ext cx="6840760" cy="3659298"/>
          </a:xfrm>
          <a:solidFill>
            <a:srgbClr val="FFFFCC"/>
          </a:solidFill>
          <a:ln w="38100">
            <a:solidFill>
              <a:srgbClr val="FFCC66"/>
            </a:solidFill>
          </a:ln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C00000"/>
                </a:solidFill>
              </a:rPr>
              <a:t>Цель</a:t>
            </a:r>
            <a:r>
              <a:rPr lang="ru-RU" sz="2400" dirty="0" smtClean="0">
                <a:solidFill>
                  <a:srgbClr val="C00000"/>
                </a:solidFill>
              </a:rPr>
              <a:t>: 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расширение знания детей о том , как создать грядку на    подоконнике и ухаживать за растениями, привлечение к работе проекта детей и родителей.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6" name="Рисунок 5" descr="1565088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786190"/>
            <a:ext cx="7500990" cy="2857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4090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865188"/>
          </a:xfrm>
        </p:spPr>
        <p:txBody>
          <a:bodyPr/>
          <a:lstStyle/>
          <a:p>
            <a:pPr eaLnBrk="1" hangingPunct="1"/>
            <a:r>
              <a:rPr lang="ru-RU" sz="2800" b="1" i="1" dirty="0" smtClean="0">
                <a:solidFill>
                  <a:srgbClr val="FF0000"/>
                </a:solidFill>
              </a:rPr>
              <a:t>Задачи :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184775"/>
          </a:xfrm>
        </p:spPr>
        <p:txBody>
          <a:bodyPr/>
          <a:lstStyle/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Закрепить представление о луке, особенностях внешнего строения.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000" b="1" dirty="0" smtClean="0"/>
              <a:t>    Формировать у детей представления о росте и потребности растений. Дать наглядное представление о необходимости света, тепла и влаги  для их роста.</a:t>
            </a:r>
          </a:p>
          <a:p>
            <a:pPr marL="457200" indent="-457200" eaLnBrk="1" hangingPunct="1">
              <a:buFont typeface="Wingdings" pitchFamily="2" charset="2"/>
              <a:buChar char="v"/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Воспитывать  интерес к уходу за растениями.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sz="2000" b="1" dirty="0" smtClean="0"/>
              <a:t>      Формировать чувство ответственности при уходе за растениями: вовремя полить. </a:t>
            </a:r>
          </a:p>
          <a:p>
            <a:pPr marL="0" indent="0" eaLnBrk="1" hangingPunct="1">
              <a:buFontTx/>
              <a:buNone/>
              <a:defRPr/>
            </a:pPr>
            <a:endParaRPr lang="ru-RU" sz="1600" dirty="0" smtClean="0"/>
          </a:p>
        </p:txBody>
      </p:sp>
      <p:pic>
        <p:nvPicPr>
          <p:cNvPr id="5" name="Рисунок 4" descr="6773112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3643314"/>
            <a:ext cx="2357454" cy="3000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9845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000100" y="1357298"/>
          <a:ext cx="7715304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008062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C00000"/>
                </a:solidFill>
              </a:rPr>
              <a:t>Этапы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550" y="2708275"/>
            <a:ext cx="7416800" cy="3241675"/>
          </a:xfrm>
        </p:spPr>
        <p:txBody>
          <a:bodyPr/>
          <a:lstStyle/>
          <a:p>
            <a:pPr lvl="0" algn="ctr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/>
            </a:r>
            <a:br>
              <a:rPr lang="ru-RU" sz="2400" b="1" dirty="0" smtClean="0">
                <a:solidFill>
                  <a:schemeClr val="tx2"/>
                </a:solidFill>
              </a:rPr>
            </a:br>
            <a:endParaRPr lang="ru-RU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2792380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3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2396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Ожидаемый результат</a:t>
            </a:r>
          </a:p>
        </p:txBody>
      </p:sp>
      <p:sp>
        <p:nvSpPr>
          <p:cNvPr id="9219" name="Объект 4"/>
          <p:cNvSpPr>
            <a:spLocks noGrp="1"/>
          </p:cNvSpPr>
          <p:nvPr>
            <p:ph idx="1"/>
          </p:nvPr>
        </p:nvSpPr>
        <p:spPr>
          <a:xfrm>
            <a:off x="642910" y="1643050"/>
            <a:ext cx="7561263" cy="3921125"/>
          </a:xfrm>
        </p:spPr>
        <p:txBody>
          <a:bodyPr/>
          <a:lstStyle/>
          <a:p>
            <a:r>
              <a:rPr lang="ru-RU" sz="2400" dirty="0" smtClean="0"/>
              <a:t>Дети научатся сажать и ухаживать за луком и познакомятся с условиями  содержания. </a:t>
            </a:r>
          </a:p>
          <a:p>
            <a:r>
              <a:rPr lang="ru-RU" sz="2400" dirty="0" smtClean="0"/>
              <a:t>У детей сформируются знания и представления о росте зеленого лука в комнатных условиях.</a:t>
            </a:r>
          </a:p>
          <a:p>
            <a:r>
              <a:rPr lang="ru-RU" sz="2400" dirty="0" smtClean="0"/>
              <a:t>Узнают о пользе лука </a:t>
            </a:r>
          </a:p>
          <a:p>
            <a:pPr marL="0" indent="457200">
              <a:spcBef>
                <a:spcPts val="0"/>
              </a:spcBef>
              <a:buFontTx/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68" y="3643314"/>
            <a:ext cx="442915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67342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00166" y="428604"/>
            <a:ext cx="6429420" cy="1071570"/>
          </a:xfrm>
          <a:prstGeom prst="wave">
            <a:avLst>
              <a:gd name="adj1" fmla="val 12500"/>
              <a:gd name="adj2" fmla="val 8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i="1" dirty="0" smtClean="0">
                <a:solidFill>
                  <a:srgbClr val="C00000"/>
                </a:solidFill>
              </a:rPr>
              <a:t>Работа с родителями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1928802"/>
            <a:ext cx="7143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 smtClean="0"/>
              <a:t>Предложить родителям принять участие в проекте «Есть у нас огород»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Приобрести для проведения проекта – контейнеры, землю, луковицы для посадки.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Разбить грядки на подоконнике.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/>
              <a:t>Домашнее задание – рисунок «Веселый лучок».</a:t>
            </a:r>
          </a:p>
        </p:txBody>
      </p:sp>
      <p:pic>
        <p:nvPicPr>
          <p:cNvPr id="6" name="Рисунок 5" descr="family_walki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4500570"/>
            <a:ext cx="3929090" cy="2171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7835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1403350" y="549275"/>
            <a:ext cx="6553200" cy="868363"/>
          </a:xfrm>
        </p:spPr>
        <p:txBody>
          <a:bodyPr/>
          <a:lstStyle/>
          <a:p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>
                <a:solidFill>
                  <a:srgbClr val="0070C0"/>
                </a:solidFill>
              </a:rPr>
              <a:t>Вместе с мамой</a:t>
            </a:r>
            <a:r>
              <a:rPr lang="ru-RU" sz="3200" dirty="0" smtClean="0">
                <a:solidFill>
                  <a:srgbClr val="0070C0"/>
                </a:solidFill>
              </a:rPr>
              <a:t/>
            </a:r>
            <a:br>
              <a:rPr lang="ru-RU" sz="3200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 </a:t>
            </a:r>
            <a:br>
              <a:rPr lang="ru-RU" sz="3200" dirty="0" smtClean="0">
                <a:solidFill>
                  <a:srgbClr val="0070C0"/>
                </a:solidFill>
              </a:rPr>
            </a:br>
            <a:endParaRPr lang="ru-RU" sz="3200" dirty="0" smtClean="0">
              <a:solidFill>
                <a:srgbClr val="0070C0"/>
              </a:solidFill>
            </a:endParaRPr>
          </a:p>
        </p:txBody>
      </p:sp>
      <p:sp>
        <p:nvSpPr>
          <p:cNvPr id="5" name="Блок-схема: решение 4"/>
          <p:cNvSpPr/>
          <p:nvPr/>
        </p:nvSpPr>
        <p:spPr>
          <a:xfrm>
            <a:off x="1928794" y="357166"/>
            <a:ext cx="5715040" cy="1214446"/>
          </a:xfrm>
          <a:prstGeom prst="flowChartDecisio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571480"/>
            <a:ext cx="35265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Вместе с мамой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DSC_4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928802"/>
            <a:ext cx="3929090" cy="26432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_4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000372"/>
            <a:ext cx="3429024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99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280</Words>
  <Application>Microsoft Office PowerPoint</Application>
  <PresentationFormat>Экран (4:3)</PresentationFormat>
  <Paragraphs>62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18</vt:i4>
      </vt:variant>
    </vt:vector>
  </HeadingPairs>
  <TitlesOfParts>
    <vt:vector size="33" baseType="lpstr">
      <vt:lpstr>День Победы_06</vt:lpstr>
      <vt:lpstr>1_День Победы_06</vt:lpstr>
      <vt:lpstr>2_День Победы_06</vt:lpstr>
      <vt:lpstr>3_День Победы_06</vt:lpstr>
      <vt:lpstr>4_День Победы_06</vt:lpstr>
      <vt:lpstr>6_День Победы_06</vt:lpstr>
      <vt:lpstr>7_День Победы_06</vt:lpstr>
      <vt:lpstr>8_День Победы_06</vt:lpstr>
      <vt:lpstr>9_День Победы_06</vt:lpstr>
      <vt:lpstr>10_День Победы_06</vt:lpstr>
      <vt:lpstr>11_День Победы_06</vt:lpstr>
      <vt:lpstr>13_День Победы_06</vt:lpstr>
      <vt:lpstr>14_День Победы_06</vt:lpstr>
      <vt:lpstr>15_День Победы_06</vt:lpstr>
      <vt:lpstr>Трек</vt:lpstr>
      <vt:lpstr>Проект    « Есть у нас огород»</vt:lpstr>
      <vt:lpstr>Актуальность    Огород на подоконнике в детском саду является  очень приятным занятием, особенно весной, когда  хочется не только  отведать свежие дары природы, но и  посмотреть на цвета зелени. Нет ничего  приятнее, когда первая весенняя зелень поспевает прямо у тебя  на подоконнике.    </vt:lpstr>
      <vt:lpstr>  Проект: познавательно - исследовательский </vt:lpstr>
      <vt:lpstr>Цель:  расширение знания детей о том , как создать грядку на    подоконнике и ухаживать за растениями, привлечение к работе проекта детей и родителей. </vt:lpstr>
      <vt:lpstr>Задачи : </vt:lpstr>
      <vt:lpstr>Этапы реализации проекта</vt:lpstr>
      <vt:lpstr>Ожидаемый результат</vt:lpstr>
      <vt:lpstr>Работа с родителями</vt:lpstr>
      <vt:lpstr>   Вместе с мамой   </vt:lpstr>
      <vt:lpstr>Слайд 10</vt:lpstr>
      <vt:lpstr>Посадка лука в контейнер с землей </vt:lpstr>
      <vt:lpstr>    Условия для роста лука</vt:lpstr>
      <vt:lpstr>Слайд 13</vt:lpstr>
      <vt:lpstr>Оформление огорода на окне </vt:lpstr>
      <vt:lpstr>Лепка «Лучок золотой бочок»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краткосрочного проекта «Огород на окне» во второй младшей группе  «Золотой ключик»</dc:title>
  <dc:creator>Елена</dc:creator>
  <cp:lastModifiedBy>User</cp:lastModifiedBy>
  <cp:revision>83</cp:revision>
  <dcterms:created xsi:type="dcterms:W3CDTF">2015-05-10T03:57:01Z</dcterms:created>
  <dcterms:modified xsi:type="dcterms:W3CDTF">2016-04-10T13:33:43Z</dcterms:modified>
</cp:coreProperties>
</file>