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4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0" autoAdjust="0"/>
    <p:restoredTop sz="95336" autoAdjust="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148D-9E82-44BF-988B-8FBEC3B40948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0C8C3A8-51F9-4935-BFFB-D0C7A5E1FF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148D-9E82-44BF-988B-8FBEC3B40948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8C3A8-51F9-4935-BFFB-D0C7A5E1FF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148D-9E82-44BF-988B-8FBEC3B40948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8C3A8-51F9-4935-BFFB-D0C7A5E1FF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148D-9E82-44BF-988B-8FBEC3B40948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0C8C3A8-51F9-4935-BFFB-D0C7A5E1FF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148D-9E82-44BF-988B-8FBEC3B40948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8C3A8-51F9-4935-BFFB-D0C7A5E1FF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148D-9E82-44BF-988B-8FBEC3B40948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8C3A8-51F9-4935-BFFB-D0C7A5E1FF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148D-9E82-44BF-988B-8FBEC3B40948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0C8C3A8-51F9-4935-BFFB-D0C7A5E1FF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148D-9E82-44BF-988B-8FBEC3B40948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8C3A8-51F9-4935-BFFB-D0C7A5E1FF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148D-9E82-44BF-988B-8FBEC3B40948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8C3A8-51F9-4935-BFFB-D0C7A5E1FF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148D-9E82-44BF-988B-8FBEC3B40948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8C3A8-51F9-4935-BFFB-D0C7A5E1FF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148D-9E82-44BF-988B-8FBEC3B40948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8C3A8-51F9-4935-BFFB-D0C7A5E1FF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8CF148D-9E82-44BF-988B-8FBEC3B40948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0C8C3A8-51F9-4935-BFFB-D0C7A5E1FF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610600" cy="882650"/>
          </a:xfrm>
        </p:spPr>
        <p:txBody>
          <a:bodyPr>
            <a:normAutofit fontScale="90000"/>
          </a:bodyPr>
          <a:lstStyle/>
          <a:p>
            <a:r>
              <a:rPr lang="ru-RU" sz="4400" u="sng" dirty="0">
                <a:solidFill>
                  <a:schemeClr val="accent1">
                    <a:lumMod val="75000"/>
                  </a:schemeClr>
                </a:solidFill>
                <a:effectLst/>
              </a:rPr>
              <a:t>Родительское собрание «Воспитываем добротой»</a:t>
            </a:r>
            <a:r>
              <a:rPr lang="ru-RU" sz="4400" dirty="0">
                <a:effectLst/>
              </a:rPr>
              <a:t/>
            </a:r>
            <a:br>
              <a:rPr lang="ru-RU" sz="4400" dirty="0">
                <a:effectLst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flipH="1" flipV="1">
            <a:off x="1125960" y="3789039"/>
            <a:ext cx="1429816" cy="288032"/>
          </a:xfrm>
        </p:spPr>
        <p:txBody>
          <a:bodyPr>
            <a:normAutofit fontScale="85000" lnSpcReduction="20000"/>
          </a:bodyPr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4008" y="2924944"/>
            <a:ext cx="4041775" cy="75088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Picture 2" descr="C:\Users\Наилья\Saved Games\Desktop\июнь, турслет\IMG_0148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492896"/>
            <a:ext cx="4039985" cy="3410296"/>
          </a:xfrm>
          <a:prstGeom prst="rect">
            <a:avLst/>
          </a:prstGeom>
          <a:noFill/>
        </p:spPr>
      </p:pic>
      <p:pic>
        <p:nvPicPr>
          <p:cNvPr id="8" name="Picture 3" descr="C:\Users\Наилья\Saved Games\Desktop\июнь, турслет\IMG_015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772816"/>
            <a:ext cx="4334755" cy="333828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664895" y="6263232"/>
            <a:ext cx="3110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Панченко М.Л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9675516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DSC_32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1815916" y="1815916"/>
            <a:ext cx="6703602" cy="3071770"/>
          </a:xfrm>
          <a:prstGeom prst="rect">
            <a:avLst/>
          </a:prstGeom>
        </p:spPr>
      </p:pic>
      <p:pic>
        <p:nvPicPr>
          <p:cNvPr id="8" name="Рисунок 7" descr="DSC_319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71670" y="0"/>
            <a:ext cx="4286280" cy="2714620"/>
          </a:xfrm>
          <a:prstGeom prst="rect">
            <a:avLst/>
          </a:prstGeom>
        </p:spPr>
      </p:pic>
      <p:pic>
        <p:nvPicPr>
          <p:cNvPr id="6" name="Рисунок 5" descr="DSC_319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3250409" y="3321831"/>
            <a:ext cx="4143380" cy="2928958"/>
          </a:xfrm>
          <a:prstGeom prst="rect">
            <a:avLst/>
          </a:prstGeom>
        </p:spPr>
      </p:pic>
      <p:pic>
        <p:nvPicPr>
          <p:cNvPr id="12" name="Рисунок 11" descr="DSC_133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71670" y="2428868"/>
            <a:ext cx="2643206" cy="2071702"/>
          </a:xfrm>
          <a:prstGeom prst="rect">
            <a:avLst/>
          </a:prstGeom>
        </p:spPr>
      </p:pic>
      <p:pic>
        <p:nvPicPr>
          <p:cNvPr id="9" name="Рисунок 8" descr="DSC_321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4500564"/>
            <a:ext cx="4786314" cy="2357436"/>
          </a:xfrm>
          <a:prstGeom prst="rect">
            <a:avLst/>
          </a:prstGeom>
        </p:spPr>
      </p:pic>
      <p:pic>
        <p:nvPicPr>
          <p:cNvPr id="7" name="Рисунок 6" descr="DSC_320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5112624" y="1181608"/>
            <a:ext cx="5212984" cy="2849768"/>
          </a:xfrm>
          <a:prstGeom prst="rect">
            <a:avLst/>
          </a:prstGeom>
        </p:spPr>
      </p:pic>
      <p:pic>
        <p:nvPicPr>
          <p:cNvPr id="2" name="Рисунок 1" descr="IMG_016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929290" y="4214794"/>
            <a:ext cx="3214710" cy="2643206"/>
          </a:xfrm>
          <a:prstGeom prst="rect">
            <a:avLst/>
          </a:prstGeom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3" name="Рисунок 2" descr="DSC_37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4414" y="2143116"/>
            <a:ext cx="3786214" cy="285752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Поговорим о нравственности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5" descr="C:\Users\Наилья\Saved Games\Desktop\июнь, турслет\IMG_01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62872" y="4005064"/>
            <a:ext cx="3816424" cy="2694399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b="1" dirty="0"/>
              <a:t>Какие нравственные качества присущи человеку? </a:t>
            </a:r>
            <a:endParaRPr lang="ru-RU" b="1" dirty="0" smtClean="0"/>
          </a:p>
          <a:p>
            <a:pPr lvl="0"/>
            <a:r>
              <a:rPr lang="ru-RU" b="1" dirty="0" smtClean="0"/>
              <a:t>Какие </a:t>
            </a:r>
            <a:r>
              <a:rPr lang="ru-RU" b="1" dirty="0"/>
              <a:t>нравственные качества вы хотели бы видеть в вашем ребенке?</a:t>
            </a:r>
          </a:p>
          <a:p>
            <a:pPr lvl="0"/>
            <a:r>
              <a:rPr lang="ru-RU" b="1" dirty="0"/>
              <a:t>Придумайте синонимы к словам «доброта», «взаимопомощь», «дружба».</a:t>
            </a:r>
          </a:p>
          <a:p>
            <a:pPr marL="0" indent="0">
              <a:buNone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95558917"/>
      </p:ext>
    </p:extLst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659688" cy="2160240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важное условие </a:t>
            </a:r>
            <a:r>
              <a:rPr lang="ru-RU" sz="24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успешного развития нравственных чувств у </a:t>
            </a:r>
            <a:r>
              <a:rPr lang="ru-RU" sz="2400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 -  </a:t>
            </a:r>
            <a:r>
              <a:rPr lang="ru-RU" sz="24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4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взрослыми здоровой, доброжелательной, жизнерадостной обстановки вокруг него. </a:t>
            </a:r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Наилья\Saved Games\Desktop\июнь, турслет\IMG_01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131840" y="2924944"/>
            <a:ext cx="5400600" cy="32996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369857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Важно, чтобы в дошкольном детстве ребенок испытывал максимум положительных эмоций. Жизнерадостность, веселое настроение, чувство защищенности, уверенности в своих силах благотворно сказываются на характере и организме ребенка в </a:t>
            </a:r>
            <a:r>
              <a:rPr lang="ru-RU" dirty="0" smtClean="0"/>
              <a:t>целом</a:t>
            </a:r>
          </a:p>
          <a:p>
            <a:r>
              <a:rPr lang="ru-RU" dirty="0"/>
              <a:t>Ребенок чувствует, что живет в счастливой, дружной семье, ощущает любовь и внимание близких. </a:t>
            </a:r>
          </a:p>
        </p:txBody>
      </p:sp>
      <p:pic>
        <p:nvPicPr>
          <p:cNvPr id="5" name="Рисунок 4" descr="Рисунок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285728"/>
            <a:ext cx="4286280" cy="1143008"/>
          </a:xfrm>
          <a:prstGeom prst="rect">
            <a:avLst/>
          </a:prstGeom>
        </p:spPr>
      </p:pic>
      <p:pic>
        <p:nvPicPr>
          <p:cNvPr id="6" name="Рисунок 5" descr="Рисунок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2" y="214290"/>
            <a:ext cx="4643438" cy="121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702746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_318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4990735" y="2724513"/>
            <a:ext cx="4429156" cy="34092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Эмоциональное развитие ребенка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Эмоциональная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восприимчивость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во многом определяет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умение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сочувствовать.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ребенка появляется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желание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заботиться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 других, бережно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относиться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 природе</a:t>
            </a:r>
          </a:p>
        </p:txBody>
      </p:sp>
    </p:spTree>
    <p:extLst>
      <p:ext uri="{BB962C8B-B14F-4D97-AF65-F5344CB8AC3E}">
        <p14:creationId xmlns:p14="http://schemas.microsoft.com/office/powerpoint/2010/main" val="364300379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686800" cy="1656184"/>
          </a:xfrm>
        </p:spPr>
        <p:txBody>
          <a:bodyPr>
            <a:normAutofit/>
          </a:bodyPr>
          <a:lstStyle/>
          <a:p>
            <a:r>
              <a:rPr lang="ru-RU" sz="2800" dirty="0">
                <a:effectLst/>
              </a:rPr>
              <a:t>Благородные поступки детей, пусть незначительные, необходимо замечать и оценивать. </a:t>
            </a:r>
            <a:endParaRPr lang="ru-RU" sz="2800" dirty="0"/>
          </a:p>
        </p:txBody>
      </p:sp>
      <p:pic>
        <p:nvPicPr>
          <p:cNvPr id="8" name="Содержимое 7" descr="DSC_134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2071678"/>
            <a:ext cx="7858180" cy="4357718"/>
          </a:xfrm>
        </p:spPr>
      </p:pic>
    </p:spTree>
    <p:extLst>
      <p:ext uri="{BB962C8B-B14F-4D97-AF65-F5344CB8AC3E}">
        <p14:creationId xmlns:p14="http://schemas.microsoft.com/office/powerpoint/2010/main" val="28841022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t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062" y="-285776"/>
            <a:ext cx="2928938" cy="21431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2900362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effectLst/>
                <a:latin typeface="Times New Roman" pitchFamily="18" charset="0"/>
                <a:cs typeface="Times New Roman" pitchFamily="18" charset="0"/>
              </a:rPr>
              <a:t>Большое влияние на ребенка оказывает микроклимат в семье. Если родители делят между собой трудности и радости, то ребенок подражает таким формам взаимоотношений, учится проявлять гуманное отношение прежде всего к своим близким, а затем и ко всем остальным.</a:t>
            </a: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DSC_319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2928934"/>
            <a:ext cx="3857652" cy="3143254"/>
          </a:xfrm>
          <a:prstGeom prst="rect">
            <a:avLst/>
          </a:prstGeom>
        </p:spPr>
      </p:pic>
      <p:pic>
        <p:nvPicPr>
          <p:cNvPr id="4" name="Рисунок 3" descr="DSC_319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7686" y="3500438"/>
            <a:ext cx="4500562" cy="314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46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dirty="0">
                <a:effectLst/>
              </a:rPr>
              <a:t>Наказывать или прощать?</a:t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Нередко, </a:t>
            </a:r>
            <a:r>
              <a:rPr lang="ru-RU" dirty="0"/>
              <a:t>взрослые, сами </a:t>
            </a:r>
            <a:r>
              <a:rPr lang="ru-RU" dirty="0" smtClean="0"/>
              <a:t>провоцируют </a:t>
            </a:r>
            <a:r>
              <a:rPr lang="ru-RU" dirty="0"/>
              <a:t>ребенка на плохое поведение требованиями, с которыми он не может справиться. </a:t>
            </a:r>
            <a:endParaRPr lang="ru-RU" dirty="0" smtClean="0"/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Родители должны быть </a:t>
            </a:r>
            <a:r>
              <a:rPr lang="ru-RU" dirty="0"/>
              <a:t>последовательными и спокойными, твердыми, но доброжелательными, осознать, что ребенку нужна не только наша любовь, но и уважение.</a:t>
            </a:r>
            <a:endParaRPr lang="ru-RU" dirty="0" smtClean="0"/>
          </a:p>
          <a:p>
            <a:pPr>
              <a:buFont typeface="Wingdings" pitchFamily="2" charset="2"/>
              <a:buChar char="v"/>
            </a:pPr>
            <a:endParaRPr lang="ru-RU" dirty="0"/>
          </a:p>
        </p:txBody>
      </p:sp>
      <p:pic>
        <p:nvPicPr>
          <p:cNvPr id="4" name="Рисунок 3" descr="Рисунок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654" y="5286388"/>
            <a:ext cx="4786346" cy="1571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91257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IMG_01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57950" y="1643050"/>
            <a:ext cx="2786050" cy="3643314"/>
          </a:xfrm>
          <a:prstGeom prst="rect">
            <a:avLst/>
          </a:prstGeom>
        </p:spPr>
      </p:pic>
      <p:pic>
        <p:nvPicPr>
          <p:cNvPr id="11" name="Рисунок 10" descr="IMG_036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72166" y="4071942"/>
            <a:ext cx="3071834" cy="2786058"/>
          </a:xfrm>
          <a:prstGeom prst="rect">
            <a:avLst/>
          </a:prstGeom>
        </p:spPr>
      </p:pic>
      <p:pic>
        <p:nvPicPr>
          <p:cNvPr id="2" name="Рисунок 1" descr="DSC_322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3286148" cy="2357454"/>
          </a:xfrm>
          <a:prstGeom prst="rect">
            <a:avLst/>
          </a:prstGeom>
        </p:spPr>
      </p:pic>
      <p:pic>
        <p:nvPicPr>
          <p:cNvPr id="3" name="Рисунок 2" descr="DSC_318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86116" y="0"/>
            <a:ext cx="3571900" cy="2214560"/>
          </a:xfrm>
          <a:prstGeom prst="rect">
            <a:avLst/>
          </a:prstGeom>
        </p:spPr>
      </p:pic>
      <p:pic>
        <p:nvPicPr>
          <p:cNvPr id="4" name="Рисунок 3" descr="DSC_333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6750856" y="35722"/>
            <a:ext cx="2428865" cy="2357422"/>
          </a:xfrm>
          <a:prstGeom prst="rect">
            <a:avLst/>
          </a:prstGeom>
        </p:spPr>
      </p:pic>
      <p:pic>
        <p:nvPicPr>
          <p:cNvPr id="6" name="Picture 2" descr="C:\Users\Наилья\Saved Games\Desktop\июнь, турслет\IMG_0137.JP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0" y="2214554"/>
            <a:ext cx="3643306" cy="2571768"/>
          </a:xfrm>
          <a:prstGeom prst="rect">
            <a:avLst/>
          </a:prstGeom>
          <a:noFill/>
        </p:spPr>
      </p:pic>
      <p:pic>
        <p:nvPicPr>
          <p:cNvPr id="7" name="Рисунок 6" descr="DSC_317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4643446"/>
            <a:ext cx="2857520" cy="2214554"/>
          </a:xfrm>
          <a:prstGeom prst="rect">
            <a:avLst/>
          </a:prstGeom>
        </p:spPr>
      </p:pic>
      <p:pic>
        <p:nvPicPr>
          <p:cNvPr id="8" name="Рисунок 7" descr="IMG_014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786050" y="4429132"/>
            <a:ext cx="3571900" cy="2428868"/>
          </a:xfrm>
          <a:prstGeom prst="rect">
            <a:avLst/>
          </a:prstGeom>
        </p:spPr>
      </p:pic>
      <p:pic>
        <p:nvPicPr>
          <p:cNvPr id="10" name="Рисунок 9" descr="IMG_0172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071802" y="2143116"/>
            <a:ext cx="3786214" cy="228601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209</TotalTime>
  <Words>222</Words>
  <Application>Microsoft Office PowerPoint</Application>
  <PresentationFormat>Экран (4:3)</PresentationFormat>
  <Paragraphs>23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Franklin Gothic Book</vt:lpstr>
      <vt:lpstr>Franklin Gothic Medium</vt:lpstr>
      <vt:lpstr>Times New Roman</vt:lpstr>
      <vt:lpstr>Wingdings</vt:lpstr>
      <vt:lpstr>Wingdings 2</vt:lpstr>
      <vt:lpstr>Трек</vt:lpstr>
      <vt:lpstr>Родительское собрание «Воспитываем добротой» </vt:lpstr>
      <vt:lpstr>Поговорим о нравственности</vt:lpstr>
      <vt:lpstr>важное условие успешного развития нравственных чувств у ребенка  -  создание взрослыми здоровой, доброжелательной, жизнерадостной обстановки вокруг него. </vt:lpstr>
      <vt:lpstr> </vt:lpstr>
      <vt:lpstr>Эмоциональное развитие ребенка</vt:lpstr>
      <vt:lpstr>Благородные поступки детей, пусть незначительные, необходимо замечать и оценивать. </vt:lpstr>
      <vt:lpstr>Большое влияние на ребенка оказывает микроклимат в семье. Если родители делят между собой трудности и радости, то ребенок подражает таким формам взаимоотношений, учится проявлять гуманное отношение прежде всего к своим близким, а затем и ко всем остальным. </vt:lpstr>
      <vt:lpstr>Наказывать или прощать? </vt:lpstr>
      <vt:lpstr>Презентация PowerPoint</vt:lpstr>
      <vt:lpstr>Презентация PowerPoint</vt:lpstr>
      <vt:lpstr>Спасибо за внимание!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Наилья</dc:creator>
  <cp:lastModifiedBy>PC</cp:lastModifiedBy>
  <cp:revision>24</cp:revision>
  <dcterms:created xsi:type="dcterms:W3CDTF">2015-10-20T18:16:06Z</dcterms:created>
  <dcterms:modified xsi:type="dcterms:W3CDTF">2019-03-31T13:17:24Z</dcterms:modified>
</cp:coreProperties>
</file>