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88" r:id="rId4"/>
    <p:sldId id="259" r:id="rId5"/>
    <p:sldId id="260" r:id="rId6"/>
    <p:sldId id="262" r:id="rId7"/>
    <p:sldId id="265" r:id="rId8"/>
    <p:sldId id="282" r:id="rId9"/>
    <p:sldId id="267" r:id="rId10"/>
    <p:sldId id="268" r:id="rId11"/>
    <p:sldId id="283" r:id="rId12"/>
    <p:sldId id="286" r:id="rId13"/>
    <p:sldId id="264" r:id="rId14"/>
    <p:sldId id="28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46" autoAdjust="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года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Социализация </c:v>
                </c:pt>
                <c:pt idx="1">
                  <c:v>Познание </c:v>
                </c:pt>
                <c:pt idx="2">
                  <c:v>Развитие речи </c:v>
                </c:pt>
                <c:pt idx="3">
                  <c:v>Художественное развитие </c:v>
                </c:pt>
                <c:pt idx="4">
                  <c:v>Физическое развитие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63</c:v>
                </c:pt>
                <c:pt idx="1">
                  <c:v>52</c:v>
                </c:pt>
                <c:pt idx="2">
                  <c:v>52</c:v>
                </c:pt>
                <c:pt idx="3">
                  <c:v>47</c:v>
                </c:pt>
                <c:pt idx="4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66-494D-BFE3-8700EE34CF8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конец года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Социализация </c:v>
                </c:pt>
                <c:pt idx="1">
                  <c:v>Познание </c:v>
                </c:pt>
                <c:pt idx="2">
                  <c:v>Развитие речи </c:v>
                </c:pt>
                <c:pt idx="3">
                  <c:v>Художественное развитие </c:v>
                </c:pt>
                <c:pt idx="4">
                  <c:v>Физическое развитие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89</c:v>
                </c:pt>
                <c:pt idx="1">
                  <c:v>78</c:v>
                </c:pt>
                <c:pt idx="2">
                  <c:v>73</c:v>
                </c:pt>
                <c:pt idx="3">
                  <c:v>78</c:v>
                </c:pt>
                <c:pt idx="4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66-494D-BFE3-8700EE34CF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41046704"/>
        <c:axId val="1741041296"/>
      </c:barChart>
      <c:catAx>
        <c:axId val="1741046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41041296"/>
        <c:crosses val="autoZero"/>
        <c:auto val="1"/>
        <c:lblAlgn val="ctr"/>
        <c:lblOffset val="100"/>
        <c:noMultiLvlLbl val="0"/>
      </c:catAx>
      <c:valAx>
        <c:axId val="1741041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41046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87B74-4CC4-4147-B741-C985809161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89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2C493-6463-4E70-926D-F0A3C3EDC5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228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AE984-9026-4694-A121-B231AE94F9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977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D8216-A45C-4DB8-8EE2-15E0084D53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515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E688D-0D6A-4D9D-B3F8-C45D620E7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005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51D468-95C4-43B3-B960-1512CB95A7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099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D4584-C1D1-4CB8-A15B-127810935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455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F1C70-C79C-492D-8B3A-8717B6D5DC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989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22ADC-0299-408A-B93B-7058827E04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663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74373-3498-4832-A5B3-3FB99876BB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488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9B30C-032C-4FFD-8149-055912487E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238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FAF0F-EB09-40C2-81FF-55C5D8B1A0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483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5A6CB-9BD4-462E-BF2A-AF6B049AB4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89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44392CA-AFD1-4A4C-9DF4-17AB89117B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.</a:t>
            </a:r>
          </a:p>
        </p:txBody>
      </p:sp>
      <p:sp>
        <p:nvSpPr>
          <p:cNvPr id="5123" name="Rectangle 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827088" y="260350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36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26" name="Rectangle 8"/>
          <p:cNvSpPr>
            <a:spLocks noChangeArrowheads="1"/>
          </p:cNvSpPr>
          <p:nvPr/>
        </p:nvSpPr>
        <p:spPr bwMode="auto">
          <a:xfrm>
            <a:off x="1258888" y="1052513"/>
            <a:ext cx="705802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dirty="0" smtClean="0"/>
              <a:t>МБДОУ №15 «Сказка»</a:t>
            </a:r>
            <a:endParaRPr lang="ru-RU" sz="2400" dirty="0"/>
          </a:p>
          <a:p>
            <a:endParaRPr lang="ru-RU" sz="2400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Итоговое собрание в 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старшей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группе №3 «Яблонька»</a:t>
            </a:r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r>
              <a:rPr lang="ru-RU" sz="2000" b="1" dirty="0" smtClean="0"/>
              <a:t>                             Воспитатель: </a:t>
            </a:r>
            <a:r>
              <a:rPr lang="ru-RU" sz="2000" b="1" dirty="0" err="1" smtClean="0"/>
              <a:t>Безгачева</a:t>
            </a:r>
            <a:r>
              <a:rPr lang="ru-RU" sz="2000" b="1" dirty="0" smtClean="0"/>
              <a:t> С.Н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4338" y="352643"/>
            <a:ext cx="847814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основном показатели выполнения основной образовательной программы </a:t>
            </a: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находятся 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хорошего уровня. Это означает, что применение в педагогической </a:t>
            </a: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практике 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программы благотворно сказывается на результатах итоговой диагностики.</a:t>
            </a:r>
          </a:p>
          <a:p>
            <a:pPr indent="457200" algn="just"/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образовательная 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в старшей группе реализуется на достаточном уровне.</a:t>
            </a:r>
          </a:p>
          <a:p>
            <a:pPr indent="457200" algn="just"/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 анализ результатов диагностики в начале и в конце учебного года показывает рост усвоения детьми программного материала, то есть прослеживается положительная динамика развития ребенка по всем видам деятельности</a:t>
            </a: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9144000" cy="685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учетом успехов и проблем, возникших в минувшем учебном году намечены следующие задачи:</a:t>
            </a:r>
          </a:p>
        </p:txBody>
      </p:sp>
      <p:sp>
        <p:nvSpPr>
          <p:cNvPr id="28677" name="Rectangle 1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 smtClean="0"/>
              <a:t>Продолжать   укреплять и охранять здоровье детей.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Приобщать к элементарным общепринятым нормам и правилам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    взаимоотношения со сверстниками и взрослыми.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Воспитывать желание участвовать в трудовой деятельности.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Способствовать формированию целостной картины мира,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     расширение кругозора детей.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Приобщать к изобразительному искусству.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Продолжать совместную работу  с родителями.</a:t>
            </a:r>
          </a:p>
        </p:txBody>
      </p:sp>
      <p:pic>
        <p:nvPicPr>
          <p:cNvPr id="28678" name="Picture 11" descr="C:\Users\Венера\Desktop\картинки оформит\img2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375" y="4702175"/>
            <a:ext cx="2619375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548680"/>
            <a:ext cx="741682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Благодарим  родителей за активное участие в жизни группы</a:t>
            </a:r>
          </a:p>
          <a:p>
            <a:endParaRPr lang="ru-RU" dirty="0"/>
          </a:p>
          <a:p>
            <a:pPr algn="ctr"/>
            <a:r>
              <a:rPr lang="ru-RU" b="1" dirty="0" smtClean="0"/>
              <a:t>Родители</a:t>
            </a:r>
            <a:r>
              <a:rPr lang="ru-RU" b="1" dirty="0"/>
              <a:t>, спасибо вам большое</a:t>
            </a:r>
            <a:br>
              <a:rPr lang="ru-RU" b="1" dirty="0"/>
            </a:br>
            <a:r>
              <a:rPr lang="ru-RU" b="1" dirty="0"/>
              <a:t>За то, что нам доверили детей,</a:t>
            </a:r>
            <a:br>
              <a:rPr lang="ru-RU" b="1" dirty="0"/>
            </a:br>
            <a:r>
              <a:rPr lang="ru-RU" b="1" dirty="0"/>
              <a:t>За помощь в воспитательном процессе,</a:t>
            </a:r>
            <a:br>
              <a:rPr lang="ru-RU" b="1" dirty="0"/>
            </a:br>
            <a:r>
              <a:rPr lang="ru-RU" b="1" dirty="0"/>
              <a:t>За радость детских самых лучших дней!</a:t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Мы благодарны вам за то, что рядом,</a:t>
            </a:r>
            <a:br>
              <a:rPr lang="ru-RU" b="1" dirty="0"/>
            </a:br>
            <a:r>
              <a:rPr lang="ru-RU" b="1" dirty="0"/>
              <a:t>По просьбам вы приходите всегда,</a:t>
            </a:r>
            <a:br>
              <a:rPr lang="ru-RU" b="1" dirty="0"/>
            </a:br>
            <a:r>
              <a:rPr lang="ru-RU" b="1" dirty="0"/>
              <a:t>В любимый и чудесный детский садик,</a:t>
            </a:r>
            <a:br>
              <a:rPr lang="ru-RU" b="1" dirty="0"/>
            </a:br>
            <a:r>
              <a:rPr lang="ru-RU" b="1" dirty="0"/>
              <a:t>Здоровья вам на долгие года!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284342"/>
            <a:ext cx="7947650" cy="453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14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 на летний период</a:t>
            </a:r>
          </a:p>
        </p:txBody>
      </p:sp>
      <p:sp>
        <p:nvSpPr>
          <p:cNvPr id="11268" name="Rectangle 7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sz="24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8784976" cy="554461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2348880"/>
            <a:ext cx="80445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87" y="116632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9532" y="475139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Цель:</a:t>
            </a:r>
          </a:p>
          <a:p>
            <a:r>
              <a:rPr lang="ru-RU" dirty="0"/>
              <a:t>Подведение итогов совместного </a:t>
            </a:r>
            <a:r>
              <a:rPr lang="ru-RU" dirty="0" err="1" smtClean="0"/>
              <a:t>воспитательно</a:t>
            </a:r>
            <a:r>
              <a:rPr lang="ru-RU" dirty="0" smtClean="0"/>
              <a:t>- образовательного </a:t>
            </a:r>
            <a:r>
              <a:rPr lang="ru-RU" dirty="0"/>
              <a:t>процесса</a:t>
            </a:r>
          </a:p>
          <a:p>
            <a:r>
              <a:rPr lang="ru-RU" dirty="0"/>
              <a:t>как средства всестороннего развития ребенка.</a:t>
            </a:r>
          </a:p>
          <a:p>
            <a:r>
              <a:rPr lang="ru-RU" b="1" dirty="0"/>
              <a:t>Задачи:</a:t>
            </a:r>
          </a:p>
          <a:p>
            <a:r>
              <a:rPr lang="ru-RU" dirty="0"/>
              <a:t>- довести до сведения родителей результаты достижений детей </a:t>
            </a:r>
            <a:r>
              <a:rPr lang="ru-RU" dirty="0" smtClean="0"/>
              <a:t>группы.</a:t>
            </a:r>
            <a:endParaRPr lang="ru-RU" dirty="0"/>
          </a:p>
          <a:p>
            <a:r>
              <a:rPr lang="ru-RU" dirty="0"/>
              <a:t>- продолжать заинтересовать родителей в развитии </a:t>
            </a:r>
            <a:r>
              <a:rPr lang="ru-RU" dirty="0" smtClean="0"/>
              <a:t>способностей детей.</a:t>
            </a:r>
            <a:endParaRPr lang="ru-RU" dirty="0"/>
          </a:p>
          <a:p>
            <a:r>
              <a:rPr lang="ru-RU" dirty="0"/>
              <a:t>- продолжать создавать условия для формирования взаимоотношений с</a:t>
            </a:r>
          </a:p>
          <a:p>
            <a:r>
              <a:rPr lang="ru-RU" dirty="0"/>
              <a:t>семьями, обеспечивая права родителей на участие в жизни </a:t>
            </a:r>
            <a:r>
              <a:rPr lang="ru-RU" dirty="0" smtClean="0"/>
              <a:t>ДОУ.</a:t>
            </a:r>
          </a:p>
          <a:p>
            <a:r>
              <a:rPr lang="ru-RU" b="1" dirty="0" smtClean="0"/>
              <a:t>Повестка собрания:</a:t>
            </a:r>
          </a:p>
          <a:p>
            <a:r>
              <a:rPr lang="ru-RU" dirty="0" smtClean="0"/>
              <a:t>1.Анализ достижений детей</a:t>
            </a:r>
            <a:r>
              <a:rPr lang="ru-RU" dirty="0"/>
              <a:t> </a:t>
            </a:r>
            <a:r>
              <a:rPr lang="ru-RU" dirty="0" smtClean="0"/>
              <a:t>педагогического </a:t>
            </a:r>
            <a:r>
              <a:rPr lang="ru-RU" dirty="0"/>
              <a:t>наблюдения на конец учебного </a:t>
            </a:r>
            <a:r>
              <a:rPr lang="ru-RU" dirty="0" smtClean="0"/>
              <a:t>года. </a:t>
            </a:r>
          </a:p>
          <a:p>
            <a:r>
              <a:rPr lang="ru-RU" dirty="0" smtClean="0"/>
              <a:t>2. Объявление </a:t>
            </a:r>
            <a:r>
              <a:rPr lang="ru-RU" dirty="0"/>
              <a:t>благодарностей родителям </a:t>
            </a:r>
            <a:r>
              <a:rPr lang="ru-RU" dirty="0" smtClean="0"/>
              <a:t>за </a:t>
            </a:r>
            <a:r>
              <a:rPr lang="ru-RU" dirty="0"/>
              <a:t>активное участие </a:t>
            </a:r>
            <a:r>
              <a:rPr lang="ru-RU" dirty="0" smtClean="0"/>
              <a:t>в жизни </a:t>
            </a:r>
            <a:r>
              <a:rPr lang="ru-RU" dirty="0"/>
              <a:t>группы. </a:t>
            </a:r>
          </a:p>
          <a:p>
            <a:r>
              <a:rPr lang="ru-RU" dirty="0" smtClean="0"/>
              <a:t>3. </a:t>
            </a:r>
            <a:r>
              <a:rPr lang="ru-RU" dirty="0"/>
              <a:t>Памятка для родителей по безопасности детей в летний (отпускной)</a:t>
            </a:r>
          </a:p>
          <a:p>
            <a:r>
              <a:rPr lang="ru-RU" dirty="0"/>
              <a:t>период.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102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404664"/>
            <a:ext cx="6480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особенности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804774"/>
            <a:ext cx="842493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/>
              <a:t>Ребенок 5—6 лет стремится познать себя и другого человека </a:t>
            </a:r>
            <a:r>
              <a:rPr lang="ru-RU" dirty="0" smtClean="0"/>
              <a:t>как представителя </a:t>
            </a:r>
            <a:r>
              <a:rPr lang="ru-RU" dirty="0"/>
              <a:t>общества, постепенно </a:t>
            </a:r>
            <a:r>
              <a:rPr lang="ru-RU" dirty="0" smtClean="0"/>
              <a:t>начинает осознавать </a:t>
            </a:r>
            <a:r>
              <a:rPr lang="ru-RU" dirty="0"/>
              <a:t>связи и зависимости в социальном поведении </a:t>
            </a:r>
            <a:r>
              <a:rPr lang="ru-RU" dirty="0" smtClean="0"/>
              <a:t>и взаимоотношениях </a:t>
            </a:r>
            <a:r>
              <a:rPr lang="ru-RU" dirty="0"/>
              <a:t>людей. В этом возрасте в поведении </a:t>
            </a:r>
            <a:r>
              <a:rPr lang="ru-RU" dirty="0" smtClean="0"/>
              <a:t>дошкольников происходят </a:t>
            </a:r>
            <a:r>
              <a:rPr lang="ru-RU" dirty="0"/>
              <a:t>качественные </a:t>
            </a:r>
            <a:r>
              <a:rPr lang="ru-RU" dirty="0" smtClean="0"/>
              <a:t>изменения — </a:t>
            </a:r>
            <a:r>
              <a:rPr lang="ru-RU" dirty="0"/>
              <a:t>формируется возможность </a:t>
            </a:r>
            <a:r>
              <a:rPr lang="ru-RU" dirty="0" err="1"/>
              <a:t>саморегуляции</a:t>
            </a:r>
            <a:r>
              <a:rPr lang="ru-RU" dirty="0"/>
              <a:t>, дети начинают </a:t>
            </a:r>
            <a:r>
              <a:rPr lang="ru-RU" dirty="0" smtClean="0"/>
              <a:t>предъявлять к </a:t>
            </a:r>
            <a:r>
              <a:rPr lang="ru-RU" dirty="0"/>
              <a:t>себе те требования, которые раньше предъявлялись им взрослыми. </a:t>
            </a:r>
            <a:r>
              <a:rPr lang="ru-RU" dirty="0" smtClean="0"/>
              <a:t>Так, они </a:t>
            </a:r>
            <a:r>
              <a:rPr lang="ru-RU" dirty="0"/>
              <a:t>могут, не отвлекаясь на более интересные дела, доводить до </a:t>
            </a:r>
            <a:r>
              <a:rPr lang="ru-RU" dirty="0" smtClean="0"/>
              <a:t>конца малопривлекательную </a:t>
            </a:r>
            <a:r>
              <a:rPr lang="ru-RU" dirty="0"/>
              <a:t>работу (убирать игрушки, наводить порядок </a:t>
            </a:r>
            <a:r>
              <a:rPr lang="ru-RU" dirty="0" smtClean="0"/>
              <a:t>в комнате </a:t>
            </a:r>
            <a:r>
              <a:rPr lang="ru-RU" dirty="0"/>
              <a:t>и т. п.). Это становится возможным благодаря осознанию </a:t>
            </a:r>
            <a:r>
              <a:rPr lang="ru-RU" dirty="0" smtClean="0"/>
              <a:t>детьми общепринятых </a:t>
            </a:r>
            <a:r>
              <a:rPr lang="ru-RU" dirty="0"/>
              <a:t>норм и правил поведения и обязательности их выполнения.</a:t>
            </a:r>
          </a:p>
          <a:p>
            <a:pPr indent="457200" algn="just"/>
            <a:r>
              <a:rPr lang="ru-RU" dirty="0"/>
              <a:t>В возрасте от 5 до 6 лет происходят изменения в </a:t>
            </a:r>
            <a:r>
              <a:rPr lang="ru-RU" dirty="0" smtClean="0"/>
              <a:t>представления ребенка о себе. Эти </a:t>
            </a:r>
            <a:r>
              <a:rPr lang="ru-RU" dirty="0"/>
              <a:t>представления начинают включать не только </a:t>
            </a:r>
            <a:r>
              <a:rPr lang="ru-RU" dirty="0" smtClean="0"/>
              <a:t>характеристики, которыми </a:t>
            </a:r>
            <a:r>
              <a:rPr lang="ru-RU" dirty="0"/>
              <a:t>ребенок наделяет себя настоящего в данный отрезок </a:t>
            </a:r>
            <a:r>
              <a:rPr lang="ru-RU" dirty="0" smtClean="0"/>
              <a:t>времени, но </a:t>
            </a:r>
            <a:r>
              <a:rPr lang="ru-RU" dirty="0"/>
              <a:t>и качества, которыми он хотел бы или, наоборот, не хотел бы </a:t>
            </a:r>
            <a:r>
              <a:rPr lang="ru-RU" dirty="0" smtClean="0"/>
              <a:t>обладать в будущем. </a:t>
            </a:r>
            <a:r>
              <a:rPr lang="ru-RU" dirty="0"/>
              <a:t>В этом возрасте дети имеют дифференцированное представление </a:t>
            </a:r>
            <a:r>
              <a:rPr lang="ru-RU" dirty="0" smtClean="0"/>
              <a:t>о своей </a:t>
            </a:r>
            <a:r>
              <a:rPr lang="ru-RU" dirty="0"/>
              <a:t>гендерной принадлежности по существенным признакам (женские </a:t>
            </a:r>
            <a:r>
              <a:rPr lang="ru-RU" dirty="0" smtClean="0"/>
              <a:t>и мужские </a:t>
            </a:r>
            <a:r>
              <a:rPr lang="ru-RU" dirty="0"/>
              <a:t>качества, особенности проявления чувств, эмоций, </a:t>
            </a:r>
            <a:r>
              <a:rPr lang="ru-RU" dirty="0" smtClean="0"/>
              <a:t>специфика гендерного </a:t>
            </a:r>
            <a:r>
              <a:rPr lang="ru-RU" dirty="0"/>
              <a:t>поведения).</a:t>
            </a:r>
          </a:p>
          <a:p>
            <a:pPr indent="457200" algn="just"/>
            <a:r>
              <a:rPr lang="ru-RU" dirty="0" smtClean="0"/>
              <a:t>К 5-6 годам </a:t>
            </a:r>
            <a:r>
              <a:rPr lang="ru-RU" dirty="0"/>
              <a:t>дети обладают довольно большим запасом </a:t>
            </a:r>
            <a:r>
              <a:rPr lang="ru-RU" dirty="0" smtClean="0"/>
              <a:t>представлений об </a:t>
            </a:r>
            <a:r>
              <a:rPr lang="ru-RU" dirty="0"/>
              <a:t>окружающем, которые получают благодаря своей </a:t>
            </a:r>
            <a:r>
              <a:rPr lang="ru-RU" dirty="0" smtClean="0"/>
              <a:t>активности, стремлению </a:t>
            </a:r>
            <a:r>
              <a:rPr lang="ru-RU" dirty="0"/>
              <a:t>задавать вопросы и экспериментировать.</a:t>
            </a:r>
          </a:p>
        </p:txBody>
      </p:sp>
    </p:spTree>
    <p:extLst>
      <p:ext uri="{BB962C8B-B14F-4D97-AF65-F5344CB8AC3E}">
        <p14:creationId xmlns:p14="http://schemas.microsoft.com/office/powerpoint/2010/main" val="427184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305822"/>
            <a:ext cx="7993062" cy="1996845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solidFill>
                  <a:schemeClr val="tx1"/>
                </a:solidFill>
              </a:rPr>
              <a:t>В нашей дружной семье – 21 ребенок.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Из них  15 девочек и </a:t>
            </a:r>
            <a:r>
              <a:rPr lang="ru-RU" sz="2000" b="1" dirty="0">
                <a:solidFill>
                  <a:schemeClr val="tx1"/>
                </a:solidFill>
              </a:rPr>
              <a:t>6</a:t>
            </a:r>
            <a:r>
              <a:rPr lang="ru-RU" sz="2000" b="1" dirty="0" smtClean="0">
                <a:solidFill>
                  <a:schemeClr val="tx1"/>
                </a:solidFill>
              </a:rPr>
              <a:t> мальчиков.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Возраст детей от 5 до 6 лет.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/>
              <a:t>В течение года дети развивались согласно возрасту, изучили программный материал и показали позитивную динамику по всем направления развития.</a:t>
            </a:r>
            <a:r>
              <a:rPr lang="ru-RU" sz="4000" dirty="0" smtClean="0"/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581" y="2420888"/>
            <a:ext cx="6642372" cy="432047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Работа группы № 3 осуществлялась исходя из основных годовых задач и в соответствии с годовым планом работы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</a:t>
            </a:r>
          </a:p>
        </p:txBody>
      </p:sp>
      <p:sp>
        <p:nvSpPr>
          <p:cNvPr id="8196" name="Rectangle 9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ru-RU" sz="2000" dirty="0" smtClean="0"/>
              <a:t>Укрепление здоровья, приобщение к здоровому образу жизни, развитие двигательной и гигиенической культуры детей.</a:t>
            </a:r>
          </a:p>
          <a:p>
            <a:pPr marL="609600" indent="-609600">
              <a:lnSpc>
                <a:spcPct val="80000"/>
              </a:lnSpc>
            </a:pPr>
            <a:r>
              <a:rPr lang="ru-RU" sz="2000" dirty="0"/>
              <a:t>В</a:t>
            </a:r>
            <a:r>
              <a:rPr lang="ru-RU" sz="2000" dirty="0" smtClean="0"/>
              <a:t>оспитание культуры общения, эмоциональной отзывчивости и доброжелательности к людям.</a:t>
            </a:r>
          </a:p>
          <a:p>
            <a:pPr marL="609600" indent="-609600">
              <a:lnSpc>
                <a:spcPct val="80000"/>
              </a:lnSpc>
            </a:pPr>
            <a:r>
              <a:rPr lang="ru-RU" sz="2000" dirty="0" smtClean="0"/>
              <a:t>Развитие эстетических чувств детей, творческих способностей, эмоционально-ценностных ориентаций, приобщение воспитанников к искусству и художественной литературе.</a:t>
            </a:r>
          </a:p>
          <a:p>
            <a:pPr marL="609600" indent="-609600">
              <a:lnSpc>
                <a:spcPct val="80000"/>
              </a:lnSpc>
            </a:pPr>
            <a:r>
              <a:rPr lang="ru-RU" sz="2000" dirty="0" smtClean="0"/>
              <a:t>Развитие познавательной активности, познавательных интересов, интеллектуальных способностей детей, самостоятельности и инициативы, стремления к активной деятельности и творчеству.</a:t>
            </a:r>
          </a:p>
        </p:txBody>
      </p:sp>
      <p:pic>
        <p:nvPicPr>
          <p:cNvPr id="8197" name="Рисунок 9" descr="76f7822532939a391e860945cedb95dc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7050" y="4797425"/>
            <a:ext cx="19145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1600" dirty="0" smtClean="0">
                <a:latin typeface="Times New Roman" pitchFamily="18" charset="0"/>
              </a:rPr>
              <a:t>С детьми систематически проводилась организованная образовательная деятельность в соответствии с основной общеобразовательной программой и утвержденным расписанием непосредственно образовательной деятельности.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Поставленные цели достигнуты в процессе осуществления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разнообразных видов деятельности: </a:t>
            </a:r>
          </a:p>
        </p:txBody>
      </p:sp>
      <p:sp>
        <p:nvSpPr>
          <p:cNvPr id="10244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628775"/>
            <a:ext cx="4038600" cy="4525963"/>
          </a:xfrm>
        </p:spPr>
        <p:txBody>
          <a:bodyPr/>
          <a:lstStyle/>
          <a:p>
            <a:r>
              <a:rPr lang="ru-RU" sz="2000" dirty="0" smtClean="0"/>
              <a:t>игровой, </a:t>
            </a:r>
          </a:p>
          <a:p>
            <a:r>
              <a:rPr lang="ru-RU" sz="2000" dirty="0" smtClean="0"/>
              <a:t>коммуникативной, </a:t>
            </a:r>
          </a:p>
          <a:p>
            <a:r>
              <a:rPr lang="ru-RU" sz="2000" dirty="0" smtClean="0"/>
              <a:t>трудовой, </a:t>
            </a:r>
          </a:p>
          <a:p>
            <a:r>
              <a:rPr lang="ru-RU" sz="2000" dirty="0" smtClean="0"/>
              <a:t>познавательно-исследовательской, продуктивной, </a:t>
            </a:r>
          </a:p>
          <a:p>
            <a:r>
              <a:rPr lang="ru-RU" sz="2000" dirty="0" smtClean="0"/>
              <a:t>музыкально-художественной, </a:t>
            </a:r>
          </a:p>
          <a:p>
            <a:r>
              <a:rPr lang="ru-RU" sz="2000" dirty="0" smtClean="0"/>
              <a:t>чтения.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532514"/>
            <a:ext cx="2293803" cy="22048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077072"/>
            <a:ext cx="2309352" cy="26950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291" y="3891756"/>
            <a:ext cx="2255082" cy="28803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Воспитанники приняли участие в следующих конкурсах: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8436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357188" y="1571625"/>
            <a:ext cx="8229600" cy="4525963"/>
          </a:xfrm>
        </p:spPr>
        <p:txBody>
          <a:bodyPr/>
          <a:lstStyle/>
          <a:p>
            <a:r>
              <a:rPr lang="ru-RU" sz="2000" dirty="0" smtClean="0"/>
              <a:t>конкурс поделок «Осень</a:t>
            </a:r>
          </a:p>
          <a:p>
            <a:r>
              <a:rPr lang="ru-RU" sz="2000" dirty="0" smtClean="0"/>
              <a:t>Конкурс рисунков  «Весна пришла»</a:t>
            </a:r>
          </a:p>
          <a:p>
            <a:r>
              <a:rPr lang="ru-RU" sz="2000" dirty="0" smtClean="0"/>
              <a:t>Конкурс рисунков  «Неопалимая Купина»</a:t>
            </a:r>
          </a:p>
          <a:p>
            <a:r>
              <a:rPr lang="ru-RU" sz="2000" dirty="0"/>
              <a:t>К</a:t>
            </a:r>
            <a:r>
              <a:rPr lang="ru-RU" sz="2000" dirty="0" smtClean="0"/>
              <a:t>онкурс чтецов посвящённый «Дню Защитника Отечества»</a:t>
            </a:r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77" y="3086003"/>
            <a:ext cx="3240360" cy="38164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530" y="3179723"/>
            <a:ext cx="4690864" cy="35319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7"/>
          <p:cNvSpPr txBox="1">
            <a:spLocks noChangeArrowheads="1"/>
          </p:cNvSpPr>
          <p:nvPr/>
        </p:nvSpPr>
        <p:spPr bwMode="auto">
          <a:xfrm>
            <a:off x="1116013" y="5492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241" y="71972"/>
            <a:ext cx="4086819" cy="30771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916" y="3289053"/>
            <a:ext cx="2581836" cy="34290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59774"/>
            <a:ext cx="4770165" cy="35916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13" y="116657"/>
            <a:ext cx="2304256" cy="307234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3"/>
          <p:cNvSpPr>
            <a:spLocks noGrp="1" noChangeArrowheads="1"/>
          </p:cNvSpPr>
          <p:nvPr>
            <p:ph type="title"/>
          </p:nvPr>
        </p:nvSpPr>
        <p:spPr>
          <a:xfrm>
            <a:off x="1116013" y="125413"/>
            <a:ext cx="7056437" cy="11430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Диаграмма результатов диагностики на 2022-2023 учебный год.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85450069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</TotalTime>
  <Words>602</Words>
  <Application>Microsoft Office PowerPoint</Application>
  <PresentationFormat>Экран (4:3)</PresentationFormat>
  <Paragraphs>67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Times New Roman</vt:lpstr>
      <vt:lpstr>Оформление по умолчанию</vt:lpstr>
      <vt:lpstr>.</vt:lpstr>
      <vt:lpstr>Презентация PowerPoint</vt:lpstr>
      <vt:lpstr>Презентация PowerPoint</vt:lpstr>
      <vt:lpstr>В нашей дружной семье – 21 ребенок. Из них  15 девочек и 6 мальчиков. Возраст детей от 5 до 6 лет. В течение года дети развивались согласно возрасту, изучили программный материал и показали позитивную динамику по всем направления развития. </vt:lpstr>
      <vt:lpstr> Работа группы № 3 осуществлялась исходя из основных годовых задач и в соответствии с годовым планом работы                        </vt:lpstr>
      <vt:lpstr>С детьми систематически проводилась организованная образовательная деятельность в соответствии с основной общеобразовательной программой и утвержденным расписанием непосредственно образовательной деятельности. Поставленные цели достигнуты в процессе осуществления  разнообразных видов деятельности: </vt:lpstr>
      <vt:lpstr>Воспитанники приняли участие в следующих конкурсах: </vt:lpstr>
      <vt:lpstr>Презентация PowerPoint</vt:lpstr>
      <vt:lpstr>Диаграмма результатов диагностики на 2022-2023 учебный год.</vt:lpstr>
      <vt:lpstr>Презентация PowerPoint</vt:lpstr>
      <vt:lpstr>С учетом успехов и проблем, возникших в минувшем учебном году намечены следующие задачи:</vt:lpstr>
      <vt:lpstr>Презентация PowerPoint</vt:lpstr>
      <vt:lpstr>Рекомендации на летний период</vt:lpstr>
      <vt:lpstr>Презентация PowerPoint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Венера</dc:creator>
  <cp:lastModifiedBy>Admin</cp:lastModifiedBy>
  <cp:revision>75</cp:revision>
  <dcterms:created xsi:type="dcterms:W3CDTF">2013-11-13T17:55:35Z</dcterms:created>
  <dcterms:modified xsi:type="dcterms:W3CDTF">2023-05-15T06:06:55Z</dcterms:modified>
</cp:coreProperties>
</file>